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67" r:id="rId35"/>
  </p:sldIdLst>
  <p:sldSz cx="18288000" cy="10287000"/>
  <p:notesSz cx="6858000" cy="9144000"/>
  <p:embeddedFontLst>
    <p:embeddedFont>
      <p:font typeface="Canva Sans" panose="020B0604020202020204" charset="0"/>
      <p:regular r:id="rId36"/>
    </p:embeddedFont>
    <p:embeddedFont>
      <p:font typeface="Canva Sans Bold" panose="020B0604020202020204" charset="0"/>
      <p:regular r:id="rId37"/>
    </p:embeddedFont>
    <p:embeddedFont>
      <p:font typeface="Inter" panose="020B0604020202020204" charset="0"/>
      <p:regular r:id="rId38"/>
    </p:embeddedFont>
    <p:embeddedFont>
      <p:font typeface="Inter Bold" panose="020B0604020202020204" charset="0"/>
      <p:regular r:id="rId39"/>
    </p:embeddedFont>
    <p:embeddedFont>
      <p:font typeface="Inter Medium" panose="020B0604020202020204" charset="0"/>
      <p:regular r:id="rId40"/>
    </p:embeddedFont>
    <p:embeddedFont>
      <p:font typeface="League Spartan" panose="020B0604020202020204" charset="0"/>
      <p:regular r:id="rId41"/>
    </p:embeddedFont>
    <p:embeddedFont>
      <p:font typeface="Tomorrow Bold" panose="020B0604020202020204" charset="0"/>
      <p:regular r:id="rId42"/>
    </p:embeddedFont>
    <p:embeddedFont>
      <p:font typeface="Tomorrow Bold Italics" panose="020B0604020202020204" charset="0"/>
      <p:regular r:id="rId43"/>
    </p:embeddedFont>
    <p:embeddedFont>
      <p:font typeface="TT Interphases" panose="020B0604020202020204" charset="0"/>
      <p:regular r:id="rId44"/>
    </p:embeddedFont>
    <p:embeddedFont>
      <p:font typeface="TT Interphases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16" y="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image" Target="../media/image23.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4.sv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6.svg"/><Relationship Id="rId7" Type="http://schemas.openxmlformats.org/officeDocument/2006/relationships/image" Target="../media/image67.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1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6.svg"/><Relationship Id="rId7" Type="http://schemas.openxmlformats.org/officeDocument/2006/relationships/image" Target="../media/image25.svg"/><Relationship Id="rId12" Type="http://schemas.openxmlformats.org/officeDocument/2006/relationships/image" Target="../media/image33.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30.svg"/><Relationship Id="rId5" Type="http://schemas.openxmlformats.org/officeDocument/2006/relationships/image" Target="../media/image32.jpeg"/><Relationship Id="rId10" Type="http://schemas.openxmlformats.org/officeDocument/2006/relationships/image" Target="../media/image29.png"/><Relationship Id="rId4" Type="http://schemas.openxmlformats.org/officeDocument/2006/relationships/image" Target="../media/image31.jpe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38.sv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37.png"/><Relationship Id="rId5" Type="http://schemas.openxmlformats.org/officeDocument/2006/relationships/image" Target="../media/image35.jpeg"/><Relationship Id="rId10" Type="http://schemas.openxmlformats.org/officeDocument/2006/relationships/image" Target="../media/image23.svg"/><Relationship Id="rId4" Type="http://schemas.openxmlformats.org/officeDocument/2006/relationships/image" Target="../media/image16.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jpeg"/><Relationship Id="rId7" Type="http://schemas.openxmlformats.org/officeDocument/2006/relationships/image" Target="../media/image42.sv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2.jpeg"/><Relationship Id="rId4" Type="http://schemas.openxmlformats.org/officeDocument/2006/relationships/image" Target="../media/image40.jpe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42.svg"/><Relationship Id="rId5" Type="http://schemas.openxmlformats.org/officeDocument/2006/relationships/image" Target="../media/image48.jpeg"/><Relationship Id="rId10" Type="http://schemas.openxmlformats.org/officeDocument/2006/relationships/image" Target="../media/image41.png"/><Relationship Id="rId4" Type="http://schemas.openxmlformats.org/officeDocument/2006/relationships/image" Target="../media/image47.jpeg"/><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639185" y="573221"/>
            <a:ext cx="5948938" cy="8685079"/>
            <a:chOff x="0" y="0"/>
            <a:chExt cx="1409446" cy="2057704"/>
          </a:xfrm>
        </p:grpSpPr>
        <p:sp>
          <p:nvSpPr>
            <p:cNvPr id="3" name="Freeform 3"/>
            <p:cNvSpPr/>
            <p:nvPr/>
          </p:nvSpPr>
          <p:spPr>
            <a:xfrm>
              <a:off x="0" y="0"/>
              <a:ext cx="1409446" cy="2057704"/>
            </a:xfrm>
            <a:custGeom>
              <a:avLst/>
              <a:gdLst/>
              <a:ahLst/>
              <a:cxnLst/>
              <a:rect l="l" t="t" r="r" b="b"/>
              <a:pathLst>
                <a:path w="1409446" h="2057704">
                  <a:moveTo>
                    <a:pt x="65070" y="0"/>
                  </a:moveTo>
                  <a:lnTo>
                    <a:pt x="1344377" y="0"/>
                  </a:lnTo>
                  <a:cubicBezTo>
                    <a:pt x="1361634" y="0"/>
                    <a:pt x="1378185" y="6856"/>
                    <a:pt x="1390388" y="19058"/>
                  </a:cubicBezTo>
                  <a:cubicBezTo>
                    <a:pt x="1402591" y="31261"/>
                    <a:pt x="1409446" y="47812"/>
                    <a:pt x="1409446" y="65070"/>
                  </a:cubicBezTo>
                  <a:lnTo>
                    <a:pt x="1409446" y="1992634"/>
                  </a:lnTo>
                  <a:cubicBezTo>
                    <a:pt x="1409446" y="2028571"/>
                    <a:pt x="1380314" y="2057704"/>
                    <a:pt x="1344377" y="2057704"/>
                  </a:cubicBezTo>
                  <a:lnTo>
                    <a:pt x="65070" y="2057704"/>
                  </a:lnTo>
                  <a:cubicBezTo>
                    <a:pt x="29133" y="2057704"/>
                    <a:pt x="0" y="2028571"/>
                    <a:pt x="0" y="1992634"/>
                  </a:cubicBezTo>
                  <a:lnTo>
                    <a:pt x="0" y="65070"/>
                  </a:lnTo>
                  <a:cubicBezTo>
                    <a:pt x="0" y="29133"/>
                    <a:pt x="29133" y="0"/>
                    <a:pt x="65070" y="0"/>
                  </a:cubicBezTo>
                  <a:close/>
                </a:path>
              </a:pathLst>
            </a:custGeom>
            <a:blipFill>
              <a:blip r:embed="rId2"/>
              <a:stretch>
                <a:fillRect l="-64057" r="-64057"/>
              </a:stretch>
            </a:blipFill>
            <a:ln w="19050" cap="rnd">
              <a:solidFill>
                <a:srgbClr val="013263"/>
              </a:solidFill>
              <a:prstDash val="solid"/>
              <a:round/>
            </a:ln>
          </p:spPr>
          <p:txBody>
            <a:bodyPr/>
            <a:lstStyle/>
            <a:p>
              <a:endParaRPr lang="en-IN"/>
            </a:p>
          </p:txBody>
        </p:sp>
      </p:grpSp>
      <p:grpSp>
        <p:nvGrpSpPr>
          <p:cNvPr id="4" name="Group 4"/>
          <p:cNvGrpSpPr/>
          <p:nvPr/>
        </p:nvGrpSpPr>
        <p:grpSpPr>
          <a:xfrm>
            <a:off x="7150558" y="489601"/>
            <a:ext cx="10755225" cy="9797399"/>
            <a:chOff x="0" y="0"/>
            <a:chExt cx="2832652" cy="2580385"/>
          </a:xfrm>
        </p:grpSpPr>
        <p:sp>
          <p:nvSpPr>
            <p:cNvPr id="5" name="Freeform 5"/>
            <p:cNvSpPr/>
            <p:nvPr/>
          </p:nvSpPr>
          <p:spPr>
            <a:xfrm>
              <a:off x="0" y="0"/>
              <a:ext cx="2832652" cy="2580385"/>
            </a:xfrm>
            <a:custGeom>
              <a:avLst/>
              <a:gdLst/>
              <a:ahLst/>
              <a:cxnLst/>
              <a:rect l="l" t="t" r="r" b="b"/>
              <a:pathLst>
                <a:path w="2832652" h="2580385">
                  <a:moveTo>
                    <a:pt x="37431" y="0"/>
                  </a:moveTo>
                  <a:lnTo>
                    <a:pt x="2795221" y="0"/>
                  </a:lnTo>
                  <a:cubicBezTo>
                    <a:pt x="2815893" y="0"/>
                    <a:pt x="2832652" y="16758"/>
                    <a:pt x="2832652" y="37431"/>
                  </a:cubicBezTo>
                  <a:lnTo>
                    <a:pt x="2832652" y="2542954"/>
                  </a:lnTo>
                  <a:cubicBezTo>
                    <a:pt x="2832652" y="2552881"/>
                    <a:pt x="2828708" y="2562402"/>
                    <a:pt x="2821688" y="2569422"/>
                  </a:cubicBezTo>
                  <a:cubicBezTo>
                    <a:pt x="2814669" y="2576441"/>
                    <a:pt x="2805148" y="2580385"/>
                    <a:pt x="2795221" y="2580385"/>
                  </a:cubicBezTo>
                  <a:lnTo>
                    <a:pt x="37431" y="2580385"/>
                  </a:lnTo>
                  <a:cubicBezTo>
                    <a:pt x="27504" y="2580385"/>
                    <a:pt x="17983" y="2576441"/>
                    <a:pt x="10963" y="2569422"/>
                  </a:cubicBezTo>
                  <a:cubicBezTo>
                    <a:pt x="3944" y="2562402"/>
                    <a:pt x="0" y="2552881"/>
                    <a:pt x="0" y="2542954"/>
                  </a:cubicBezTo>
                  <a:lnTo>
                    <a:pt x="0" y="37431"/>
                  </a:lnTo>
                  <a:cubicBezTo>
                    <a:pt x="0" y="27504"/>
                    <a:pt x="3944" y="17983"/>
                    <a:pt x="10963" y="10963"/>
                  </a:cubicBezTo>
                  <a:cubicBezTo>
                    <a:pt x="17983" y="3944"/>
                    <a:pt x="27504" y="0"/>
                    <a:pt x="37431" y="0"/>
                  </a:cubicBezTo>
                  <a:close/>
                </a:path>
              </a:pathLst>
            </a:custGeom>
            <a:solidFill>
              <a:srgbClr val="FFFFFF"/>
            </a:solidFill>
          </p:spPr>
          <p:txBody>
            <a:bodyPr/>
            <a:lstStyle/>
            <a:p>
              <a:endParaRPr lang="en-IN"/>
            </a:p>
          </p:txBody>
        </p:sp>
        <p:sp>
          <p:nvSpPr>
            <p:cNvPr id="6" name="TextBox 6"/>
            <p:cNvSpPr txBox="1"/>
            <p:nvPr/>
          </p:nvSpPr>
          <p:spPr>
            <a:xfrm>
              <a:off x="0" y="-38100"/>
              <a:ext cx="2832652" cy="261848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166953" y="1316181"/>
            <a:ext cx="1064955" cy="1064955"/>
            <a:chOff x="0" y="0"/>
            <a:chExt cx="1419940" cy="1419940"/>
          </a:xfrm>
        </p:grpSpPr>
        <p:grpSp>
          <p:nvGrpSpPr>
            <p:cNvPr id="8" name="Group 8"/>
            <p:cNvGrpSpPr/>
            <p:nvPr/>
          </p:nvGrpSpPr>
          <p:grpSpPr>
            <a:xfrm>
              <a:off x="24253" y="24253"/>
              <a:ext cx="1371434" cy="1371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13263"/>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700000">
              <a:off x="207945" y="207945"/>
              <a:ext cx="1004049" cy="1004049"/>
            </a:xfrm>
            <a:custGeom>
              <a:avLst/>
              <a:gdLst/>
              <a:ahLst/>
              <a:cxnLst/>
              <a:rect l="l" t="t" r="r" b="b"/>
              <a:pathLst>
                <a:path w="1004049" h="1004049">
                  <a:moveTo>
                    <a:pt x="0" y="0"/>
                  </a:moveTo>
                  <a:lnTo>
                    <a:pt x="1004050" y="0"/>
                  </a:lnTo>
                  <a:lnTo>
                    <a:pt x="1004050" y="1004050"/>
                  </a:lnTo>
                  <a:lnTo>
                    <a:pt x="0" y="100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2" name="Group 12"/>
          <p:cNvGrpSpPr/>
          <p:nvPr/>
        </p:nvGrpSpPr>
        <p:grpSpPr>
          <a:xfrm>
            <a:off x="16212535" y="8211535"/>
            <a:ext cx="1028575" cy="10285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13263"/>
              </a:solidFill>
              <a:prstDash val="solid"/>
              <a:miter/>
            </a:ln>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700000">
            <a:off x="16350304" y="8349304"/>
            <a:ext cx="753037" cy="753037"/>
          </a:xfrm>
          <a:custGeom>
            <a:avLst/>
            <a:gdLst/>
            <a:ahLst/>
            <a:cxnLst/>
            <a:rect l="l" t="t" r="r" b="b"/>
            <a:pathLst>
              <a:path w="753037" h="753037">
                <a:moveTo>
                  <a:pt x="0" y="0"/>
                </a:moveTo>
                <a:lnTo>
                  <a:pt x="753037" y="0"/>
                </a:lnTo>
                <a:lnTo>
                  <a:pt x="753037" y="753037"/>
                </a:lnTo>
                <a:lnTo>
                  <a:pt x="0" y="753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6" name="Group 16"/>
          <p:cNvGrpSpPr/>
          <p:nvPr/>
        </p:nvGrpSpPr>
        <p:grpSpPr>
          <a:xfrm>
            <a:off x="9469293" y="1104091"/>
            <a:ext cx="7811303" cy="1064955"/>
            <a:chOff x="0" y="0"/>
            <a:chExt cx="2057298" cy="280482"/>
          </a:xfrm>
        </p:grpSpPr>
        <p:sp>
          <p:nvSpPr>
            <p:cNvPr id="17" name="Freeform 17"/>
            <p:cNvSpPr/>
            <p:nvPr/>
          </p:nvSpPr>
          <p:spPr>
            <a:xfrm>
              <a:off x="0" y="0"/>
              <a:ext cx="2057298" cy="280482"/>
            </a:xfrm>
            <a:custGeom>
              <a:avLst/>
              <a:gdLst/>
              <a:ahLst/>
              <a:cxnLst/>
              <a:rect l="l" t="t" r="r" b="b"/>
              <a:pathLst>
                <a:path w="2057298" h="280482">
                  <a:moveTo>
                    <a:pt x="99112" y="0"/>
                  </a:moveTo>
                  <a:lnTo>
                    <a:pt x="1958186" y="0"/>
                  </a:lnTo>
                  <a:cubicBezTo>
                    <a:pt x="1984472" y="0"/>
                    <a:pt x="2009682" y="10442"/>
                    <a:pt x="2028269" y="29029"/>
                  </a:cubicBezTo>
                  <a:cubicBezTo>
                    <a:pt x="2046856" y="47616"/>
                    <a:pt x="2057298" y="72826"/>
                    <a:pt x="2057298" y="99112"/>
                  </a:cubicBezTo>
                  <a:lnTo>
                    <a:pt x="2057298" y="181370"/>
                  </a:lnTo>
                  <a:cubicBezTo>
                    <a:pt x="2057298" y="207656"/>
                    <a:pt x="2046856" y="232866"/>
                    <a:pt x="2028269" y="251453"/>
                  </a:cubicBezTo>
                  <a:cubicBezTo>
                    <a:pt x="2009682" y="270040"/>
                    <a:pt x="1984472" y="280482"/>
                    <a:pt x="1958186" y="280482"/>
                  </a:cubicBezTo>
                  <a:lnTo>
                    <a:pt x="99112" y="280482"/>
                  </a:lnTo>
                  <a:cubicBezTo>
                    <a:pt x="72826" y="280482"/>
                    <a:pt x="47616" y="270040"/>
                    <a:pt x="29029" y="251453"/>
                  </a:cubicBezTo>
                  <a:cubicBezTo>
                    <a:pt x="10442" y="232866"/>
                    <a:pt x="0" y="207656"/>
                    <a:pt x="0" y="181370"/>
                  </a:cubicBezTo>
                  <a:lnTo>
                    <a:pt x="0" y="99112"/>
                  </a:lnTo>
                  <a:cubicBezTo>
                    <a:pt x="0" y="72826"/>
                    <a:pt x="10442" y="47616"/>
                    <a:pt x="29029" y="29029"/>
                  </a:cubicBezTo>
                  <a:cubicBezTo>
                    <a:pt x="47616" y="10442"/>
                    <a:pt x="72826" y="0"/>
                    <a:pt x="99112" y="0"/>
                  </a:cubicBezTo>
                  <a:close/>
                </a:path>
              </a:pathLst>
            </a:custGeom>
            <a:solidFill>
              <a:srgbClr val="000000">
                <a:alpha val="0"/>
              </a:srgbClr>
            </a:solidFill>
            <a:ln w="19050" cap="rnd">
              <a:solidFill>
                <a:srgbClr val="013263"/>
              </a:solidFill>
              <a:prstDash val="solid"/>
              <a:round/>
            </a:ln>
          </p:spPr>
          <p:txBody>
            <a:bodyPr/>
            <a:lstStyle/>
            <a:p>
              <a:endParaRPr lang="en-IN"/>
            </a:p>
          </p:txBody>
        </p:sp>
        <p:sp>
          <p:nvSpPr>
            <p:cNvPr id="18" name="TextBox 18"/>
            <p:cNvSpPr txBox="1"/>
            <p:nvPr/>
          </p:nvSpPr>
          <p:spPr>
            <a:xfrm>
              <a:off x="0" y="-38100"/>
              <a:ext cx="2057298" cy="31858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969055" y="8175155"/>
            <a:ext cx="7811303" cy="1064955"/>
            <a:chOff x="0" y="0"/>
            <a:chExt cx="2057298" cy="280482"/>
          </a:xfrm>
        </p:grpSpPr>
        <p:sp>
          <p:nvSpPr>
            <p:cNvPr id="20" name="Freeform 20"/>
            <p:cNvSpPr/>
            <p:nvPr/>
          </p:nvSpPr>
          <p:spPr>
            <a:xfrm>
              <a:off x="0" y="0"/>
              <a:ext cx="2057298" cy="280482"/>
            </a:xfrm>
            <a:custGeom>
              <a:avLst/>
              <a:gdLst/>
              <a:ahLst/>
              <a:cxnLst/>
              <a:rect l="l" t="t" r="r" b="b"/>
              <a:pathLst>
                <a:path w="2057298" h="280482">
                  <a:moveTo>
                    <a:pt x="99112" y="0"/>
                  </a:moveTo>
                  <a:lnTo>
                    <a:pt x="1958186" y="0"/>
                  </a:lnTo>
                  <a:cubicBezTo>
                    <a:pt x="1984472" y="0"/>
                    <a:pt x="2009682" y="10442"/>
                    <a:pt x="2028269" y="29029"/>
                  </a:cubicBezTo>
                  <a:cubicBezTo>
                    <a:pt x="2046856" y="47616"/>
                    <a:pt x="2057298" y="72826"/>
                    <a:pt x="2057298" y="99112"/>
                  </a:cubicBezTo>
                  <a:lnTo>
                    <a:pt x="2057298" y="181370"/>
                  </a:lnTo>
                  <a:cubicBezTo>
                    <a:pt x="2057298" y="207656"/>
                    <a:pt x="2046856" y="232866"/>
                    <a:pt x="2028269" y="251453"/>
                  </a:cubicBezTo>
                  <a:cubicBezTo>
                    <a:pt x="2009682" y="270040"/>
                    <a:pt x="1984472" y="280482"/>
                    <a:pt x="1958186" y="280482"/>
                  </a:cubicBezTo>
                  <a:lnTo>
                    <a:pt x="99112" y="280482"/>
                  </a:lnTo>
                  <a:cubicBezTo>
                    <a:pt x="72826" y="280482"/>
                    <a:pt x="47616" y="270040"/>
                    <a:pt x="29029" y="251453"/>
                  </a:cubicBezTo>
                  <a:cubicBezTo>
                    <a:pt x="10442" y="232866"/>
                    <a:pt x="0" y="207656"/>
                    <a:pt x="0" y="181370"/>
                  </a:cubicBezTo>
                  <a:lnTo>
                    <a:pt x="0" y="99112"/>
                  </a:lnTo>
                  <a:cubicBezTo>
                    <a:pt x="0" y="72826"/>
                    <a:pt x="10442" y="47616"/>
                    <a:pt x="29029" y="29029"/>
                  </a:cubicBezTo>
                  <a:cubicBezTo>
                    <a:pt x="47616" y="10442"/>
                    <a:pt x="72826" y="0"/>
                    <a:pt x="99112" y="0"/>
                  </a:cubicBezTo>
                  <a:close/>
                </a:path>
              </a:pathLst>
            </a:custGeom>
            <a:solidFill>
              <a:srgbClr val="000000">
                <a:alpha val="0"/>
              </a:srgbClr>
            </a:solidFill>
            <a:ln w="19050" cap="rnd">
              <a:solidFill>
                <a:srgbClr val="013263"/>
              </a:solidFill>
              <a:prstDash val="solid"/>
              <a:round/>
            </a:ln>
          </p:spPr>
          <p:txBody>
            <a:bodyPr/>
            <a:lstStyle/>
            <a:p>
              <a:endParaRPr lang="en-IN"/>
            </a:p>
          </p:txBody>
        </p:sp>
        <p:sp>
          <p:nvSpPr>
            <p:cNvPr id="21" name="TextBox 21"/>
            <p:cNvSpPr txBox="1"/>
            <p:nvPr/>
          </p:nvSpPr>
          <p:spPr>
            <a:xfrm>
              <a:off x="0" y="-38100"/>
              <a:ext cx="2057298" cy="31858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16182520" y="6667513"/>
            <a:ext cx="1663605" cy="1507642"/>
          </a:xfrm>
          <a:custGeom>
            <a:avLst/>
            <a:gdLst/>
            <a:ahLst/>
            <a:cxnLst/>
            <a:rect l="l" t="t" r="r" b="b"/>
            <a:pathLst>
              <a:path w="1663605" h="1507642">
                <a:moveTo>
                  <a:pt x="0" y="0"/>
                </a:moveTo>
                <a:lnTo>
                  <a:pt x="1663605" y="0"/>
                </a:lnTo>
                <a:lnTo>
                  <a:pt x="1663605" y="1507642"/>
                </a:lnTo>
                <a:lnTo>
                  <a:pt x="0" y="15076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3" name="Freeform 23"/>
          <p:cNvSpPr/>
          <p:nvPr/>
        </p:nvSpPr>
        <p:spPr>
          <a:xfrm>
            <a:off x="15780358" y="2764839"/>
            <a:ext cx="1088606" cy="1734830"/>
          </a:xfrm>
          <a:custGeom>
            <a:avLst/>
            <a:gdLst/>
            <a:ahLst/>
            <a:cxnLst/>
            <a:rect l="l" t="t" r="r" b="b"/>
            <a:pathLst>
              <a:path w="1088606" h="1734830">
                <a:moveTo>
                  <a:pt x="0" y="0"/>
                </a:moveTo>
                <a:lnTo>
                  <a:pt x="1088606" y="0"/>
                </a:lnTo>
                <a:lnTo>
                  <a:pt x="1088606" y="1734830"/>
                </a:lnTo>
                <a:lnTo>
                  <a:pt x="0" y="17348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4" name="Freeform 24"/>
          <p:cNvSpPr/>
          <p:nvPr/>
        </p:nvSpPr>
        <p:spPr>
          <a:xfrm>
            <a:off x="7674967" y="3021959"/>
            <a:ext cx="1662307" cy="1523088"/>
          </a:xfrm>
          <a:custGeom>
            <a:avLst/>
            <a:gdLst/>
            <a:ahLst/>
            <a:cxnLst/>
            <a:rect l="l" t="t" r="r" b="b"/>
            <a:pathLst>
              <a:path w="1662307" h="1523088">
                <a:moveTo>
                  <a:pt x="0" y="0"/>
                </a:moveTo>
                <a:lnTo>
                  <a:pt x="1662307" y="0"/>
                </a:lnTo>
                <a:lnTo>
                  <a:pt x="1662307" y="1523089"/>
                </a:lnTo>
                <a:lnTo>
                  <a:pt x="0" y="152308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5" name="Freeform 25"/>
          <p:cNvSpPr/>
          <p:nvPr/>
        </p:nvSpPr>
        <p:spPr>
          <a:xfrm>
            <a:off x="11689622" y="3783503"/>
            <a:ext cx="698322" cy="852913"/>
          </a:xfrm>
          <a:custGeom>
            <a:avLst/>
            <a:gdLst/>
            <a:ahLst/>
            <a:cxnLst/>
            <a:rect l="l" t="t" r="r" b="b"/>
            <a:pathLst>
              <a:path w="698322" h="852913">
                <a:moveTo>
                  <a:pt x="0" y="0"/>
                </a:moveTo>
                <a:lnTo>
                  <a:pt x="698322" y="0"/>
                </a:lnTo>
                <a:lnTo>
                  <a:pt x="698322" y="852913"/>
                </a:lnTo>
                <a:lnTo>
                  <a:pt x="0" y="8529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6" name="Freeform 26"/>
          <p:cNvSpPr/>
          <p:nvPr/>
        </p:nvSpPr>
        <p:spPr>
          <a:xfrm>
            <a:off x="3271382" y="69733"/>
            <a:ext cx="3249179" cy="1778926"/>
          </a:xfrm>
          <a:custGeom>
            <a:avLst/>
            <a:gdLst/>
            <a:ahLst/>
            <a:cxnLst/>
            <a:rect l="l" t="t" r="r" b="b"/>
            <a:pathLst>
              <a:path w="3249179" h="1778926">
                <a:moveTo>
                  <a:pt x="0" y="0"/>
                </a:moveTo>
                <a:lnTo>
                  <a:pt x="3249179" y="0"/>
                </a:lnTo>
                <a:lnTo>
                  <a:pt x="3249179" y="1778926"/>
                </a:lnTo>
                <a:lnTo>
                  <a:pt x="0" y="17789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7" name="TextBox 27"/>
          <p:cNvSpPr txBox="1"/>
          <p:nvPr/>
        </p:nvSpPr>
        <p:spPr>
          <a:xfrm>
            <a:off x="7775744" y="4261544"/>
            <a:ext cx="9504852" cy="2463428"/>
          </a:xfrm>
          <a:prstGeom prst="rect">
            <a:avLst/>
          </a:prstGeom>
        </p:spPr>
        <p:txBody>
          <a:bodyPr lIns="0" tIns="0" rIns="0" bIns="0" rtlCol="0" anchor="t">
            <a:spAutoFit/>
          </a:bodyPr>
          <a:lstStyle/>
          <a:p>
            <a:pPr algn="ctr">
              <a:lnSpc>
                <a:spcPts val="20145"/>
              </a:lnSpc>
              <a:spcBef>
                <a:spcPct val="0"/>
              </a:spcBef>
            </a:pPr>
            <a:r>
              <a:rPr lang="en-US" sz="14389">
                <a:solidFill>
                  <a:srgbClr val="013263"/>
                </a:solidFill>
                <a:latin typeface="League Spartan"/>
                <a:ea typeface="League Spartan"/>
                <a:cs typeface="League Spartan"/>
                <a:sym typeface="League Spartan"/>
              </a:rPr>
              <a:t>CRICKET</a:t>
            </a:r>
          </a:p>
        </p:txBody>
      </p:sp>
      <p:sp>
        <p:nvSpPr>
          <p:cNvPr id="28" name="TextBox 28"/>
          <p:cNvSpPr txBox="1"/>
          <p:nvPr/>
        </p:nvSpPr>
        <p:spPr>
          <a:xfrm>
            <a:off x="8970222" y="6591313"/>
            <a:ext cx="8044100" cy="605980"/>
          </a:xfrm>
          <a:prstGeom prst="rect">
            <a:avLst/>
          </a:prstGeom>
        </p:spPr>
        <p:txBody>
          <a:bodyPr lIns="0" tIns="0" rIns="0" bIns="0" rtlCol="0" anchor="t">
            <a:spAutoFit/>
          </a:bodyPr>
          <a:lstStyle/>
          <a:p>
            <a:pPr algn="ctr">
              <a:lnSpc>
                <a:spcPts val="4924"/>
              </a:lnSpc>
              <a:spcBef>
                <a:spcPct val="0"/>
              </a:spcBef>
            </a:pPr>
            <a:r>
              <a:rPr lang="en-US" sz="3517">
                <a:solidFill>
                  <a:srgbClr val="013263"/>
                </a:solidFill>
                <a:latin typeface="Inter"/>
                <a:ea typeface="Inter"/>
                <a:cs typeface="Inter"/>
                <a:sym typeface="Inter"/>
              </a:rPr>
              <a:t>The Game of Bat and Ball</a:t>
            </a:r>
          </a:p>
        </p:txBody>
      </p:sp>
      <p:sp>
        <p:nvSpPr>
          <p:cNvPr id="29" name="TextBox 29"/>
          <p:cNvSpPr txBox="1"/>
          <p:nvPr/>
        </p:nvSpPr>
        <p:spPr>
          <a:xfrm>
            <a:off x="11689622" y="1588944"/>
            <a:ext cx="3291674" cy="349250"/>
          </a:xfrm>
          <a:prstGeom prst="rect">
            <a:avLst/>
          </a:prstGeom>
        </p:spPr>
        <p:txBody>
          <a:bodyPr lIns="0" tIns="0" rIns="0" bIns="0" rtlCol="0" anchor="t">
            <a:spAutoFit/>
          </a:bodyPr>
          <a:lstStyle/>
          <a:p>
            <a:pPr algn="ctr">
              <a:lnSpc>
                <a:spcPts val="2800"/>
              </a:lnSpc>
              <a:spcBef>
                <a:spcPct val="0"/>
              </a:spcBef>
            </a:pPr>
            <a:r>
              <a:rPr lang="en-US" sz="2000" b="1">
                <a:solidFill>
                  <a:srgbClr val="013263"/>
                </a:solidFill>
                <a:latin typeface="Inter Medium"/>
                <a:ea typeface="Inter Medium"/>
                <a:cs typeface="Inter Medium"/>
                <a:sym typeface="Inter Medium"/>
              </a:rPr>
              <a:t>The Indian Premier League</a:t>
            </a:r>
          </a:p>
        </p:txBody>
      </p:sp>
      <p:sp>
        <p:nvSpPr>
          <p:cNvPr id="30" name="TextBox 30"/>
          <p:cNvSpPr txBox="1"/>
          <p:nvPr/>
        </p:nvSpPr>
        <p:spPr>
          <a:xfrm>
            <a:off x="10228869" y="8475632"/>
            <a:ext cx="3291674" cy="290195"/>
          </a:xfrm>
          <a:prstGeom prst="rect">
            <a:avLst/>
          </a:prstGeom>
        </p:spPr>
        <p:txBody>
          <a:bodyPr lIns="0" tIns="0" rIns="0" bIns="0" rtlCol="0" anchor="t">
            <a:spAutoFit/>
          </a:bodyPr>
          <a:lstStyle/>
          <a:p>
            <a:pPr algn="ctr">
              <a:lnSpc>
                <a:spcPts val="2380"/>
              </a:lnSpc>
              <a:spcBef>
                <a:spcPct val="0"/>
              </a:spcBef>
            </a:pPr>
            <a:r>
              <a:rPr lang="en-US" sz="1700" b="1">
                <a:solidFill>
                  <a:srgbClr val="013263"/>
                </a:solidFill>
                <a:latin typeface="Inter Medium"/>
                <a:ea typeface="Inter Medium"/>
                <a:cs typeface="Inter Medium"/>
                <a:sym typeface="Inter Medium"/>
              </a:rPr>
              <a:t>PRESENTED BY RESHMI BAR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0" y="99164"/>
            <a:ext cx="9321205" cy="1382821"/>
            <a:chOff x="0" y="0"/>
            <a:chExt cx="2454968" cy="364200"/>
          </a:xfrm>
        </p:grpSpPr>
        <p:sp>
          <p:nvSpPr>
            <p:cNvPr id="3" name="Freeform 3"/>
            <p:cNvSpPr/>
            <p:nvPr/>
          </p:nvSpPr>
          <p:spPr>
            <a:xfrm>
              <a:off x="0" y="0"/>
              <a:ext cx="2454968" cy="364200"/>
            </a:xfrm>
            <a:custGeom>
              <a:avLst/>
              <a:gdLst/>
              <a:ahLst/>
              <a:cxnLst/>
              <a:rect l="l" t="t" r="r" b="b"/>
              <a:pathLst>
                <a:path w="2454968" h="364200">
                  <a:moveTo>
                    <a:pt x="44020" y="0"/>
                  </a:moveTo>
                  <a:lnTo>
                    <a:pt x="2410947" y="0"/>
                  </a:lnTo>
                  <a:cubicBezTo>
                    <a:pt x="2435259" y="0"/>
                    <a:pt x="2454968" y="19709"/>
                    <a:pt x="2454968" y="44020"/>
                  </a:cubicBezTo>
                  <a:lnTo>
                    <a:pt x="2454968" y="320180"/>
                  </a:lnTo>
                  <a:cubicBezTo>
                    <a:pt x="2454968" y="331855"/>
                    <a:pt x="2450330" y="343051"/>
                    <a:pt x="2442074" y="351307"/>
                  </a:cubicBezTo>
                  <a:cubicBezTo>
                    <a:pt x="2433819" y="359562"/>
                    <a:pt x="2422622" y="364200"/>
                    <a:pt x="2410947" y="364200"/>
                  </a:cubicBezTo>
                  <a:lnTo>
                    <a:pt x="44020" y="364200"/>
                  </a:lnTo>
                  <a:cubicBezTo>
                    <a:pt x="32345" y="364200"/>
                    <a:pt x="21149" y="359562"/>
                    <a:pt x="12893" y="351307"/>
                  </a:cubicBezTo>
                  <a:cubicBezTo>
                    <a:pt x="4638" y="343051"/>
                    <a:pt x="0" y="331855"/>
                    <a:pt x="0" y="320180"/>
                  </a:cubicBezTo>
                  <a:lnTo>
                    <a:pt x="0" y="44020"/>
                  </a:lnTo>
                  <a:cubicBezTo>
                    <a:pt x="0" y="19709"/>
                    <a:pt x="19709" y="0"/>
                    <a:pt x="44020" y="0"/>
                  </a:cubicBezTo>
                  <a:close/>
                </a:path>
              </a:pathLst>
            </a:custGeom>
            <a:solidFill>
              <a:srgbClr val="FFFFFF"/>
            </a:solidFill>
          </p:spPr>
          <p:txBody>
            <a:bodyPr/>
            <a:lstStyle/>
            <a:p>
              <a:endParaRPr lang="en-IN"/>
            </a:p>
          </p:txBody>
        </p:sp>
        <p:sp>
          <p:nvSpPr>
            <p:cNvPr id="4" name="TextBox 4"/>
            <p:cNvSpPr txBox="1"/>
            <p:nvPr/>
          </p:nvSpPr>
          <p:spPr>
            <a:xfrm>
              <a:off x="0" y="-38100"/>
              <a:ext cx="2454968" cy="402300"/>
            </a:xfrm>
            <a:prstGeom prst="rect">
              <a:avLst/>
            </a:prstGeom>
          </p:spPr>
          <p:txBody>
            <a:bodyPr lIns="50800" tIns="50800" rIns="50800" bIns="50800" rtlCol="0" anchor="ctr"/>
            <a:lstStyle/>
            <a:p>
              <a:pPr marL="518157" lvl="1" indent="-259078" algn="ctr">
                <a:lnSpc>
                  <a:spcPts val="3359"/>
                </a:lnSpc>
                <a:buAutoNum type="arabicPeriod"/>
              </a:pPr>
              <a:r>
                <a:rPr lang="en-US" sz="2399" b="1">
                  <a:solidFill>
                    <a:srgbClr val="013263"/>
                  </a:solidFill>
                  <a:latin typeface="Canva Sans Bold"/>
                  <a:ea typeface="Canva Sans Bold"/>
                  <a:cs typeface="Canva Sans Bold"/>
                  <a:sym typeface="Canva Sans Bold"/>
                </a:rPr>
                <a:t>9.List all players who are all-rounders (both batting and bowling style available).</a:t>
              </a:r>
            </a:p>
            <a:p>
              <a:pPr algn="ctr">
                <a:lnSpc>
                  <a:spcPts val="3359"/>
                </a:lnSpc>
              </a:pPr>
              <a:r>
                <a:rPr lang="en-US" sz="2399" b="1">
                  <a:solidFill>
                    <a:srgbClr val="FFFFFF"/>
                  </a:solidFill>
                  <a:latin typeface="Canva Sans Bold"/>
                  <a:ea typeface="Canva Sans Bold"/>
                  <a:cs typeface="Canva Sans Bold"/>
                  <a:sym typeface="Canva Sans Bold"/>
                </a:rPr>
                <a:t>9</a:t>
              </a:r>
            </a:p>
          </p:txBody>
        </p:sp>
      </p:grpSp>
      <p:sp>
        <p:nvSpPr>
          <p:cNvPr id="5" name="Freeform 5"/>
          <p:cNvSpPr/>
          <p:nvPr/>
        </p:nvSpPr>
        <p:spPr>
          <a:xfrm>
            <a:off x="438697" y="2074377"/>
            <a:ext cx="6132136" cy="7879951"/>
          </a:xfrm>
          <a:custGeom>
            <a:avLst/>
            <a:gdLst/>
            <a:ahLst/>
            <a:cxnLst/>
            <a:rect l="l" t="t" r="r" b="b"/>
            <a:pathLst>
              <a:path w="6132136" h="7879951">
                <a:moveTo>
                  <a:pt x="0" y="0"/>
                </a:moveTo>
                <a:lnTo>
                  <a:pt x="6132135" y="0"/>
                </a:lnTo>
                <a:lnTo>
                  <a:pt x="6132135" y="7879951"/>
                </a:lnTo>
                <a:lnTo>
                  <a:pt x="0" y="7879951"/>
                </a:lnTo>
                <a:lnTo>
                  <a:pt x="0" y="0"/>
                </a:lnTo>
                <a:close/>
              </a:path>
            </a:pathLst>
          </a:custGeom>
          <a:blipFill>
            <a:blip r:embed="rId2"/>
            <a:stretch>
              <a:fillRect t="-5395" b="-454"/>
            </a:stretch>
          </a:blipFill>
        </p:spPr>
        <p:txBody>
          <a:bodyPr/>
          <a:lstStyle/>
          <a:p>
            <a:endParaRPr lang="en-IN"/>
          </a:p>
        </p:txBody>
      </p:sp>
      <p:grpSp>
        <p:nvGrpSpPr>
          <p:cNvPr id="6" name="Group 6"/>
          <p:cNvGrpSpPr/>
          <p:nvPr/>
        </p:nvGrpSpPr>
        <p:grpSpPr>
          <a:xfrm>
            <a:off x="7348091" y="1720111"/>
            <a:ext cx="10311568" cy="1801921"/>
            <a:chOff x="0" y="0"/>
            <a:chExt cx="2715804" cy="474580"/>
          </a:xfrm>
        </p:grpSpPr>
        <p:sp>
          <p:nvSpPr>
            <p:cNvPr id="7" name="Freeform 7"/>
            <p:cNvSpPr/>
            <p:nvPr/>
          </p:nvSpPr>
          <p:spPr>
            <a:xfrm>
              <a:off x="0" y="0"/>
              <a:ext cx="2715804" cy="474580"/>
            </a:xfrm>
            <a:custGeom>
              <a:avLst/>
              <a:gdLst/>
              <a:ahLst/>
              <a:cxnLst/>
              <a:rect l="l" t="t" r="r" b="b"/>
              <a:pathLst>
                <a:path w="2715804" h="474580">
                  <a:moveTo>
                    <a:pt x="30783" y="0"/>
                  </a:moveTo>
                  <a:lnTo>
                    <a:pt x="2685021" y="0"/>
                  </a:lnTo>
                  <a:cubicBezTo>
                    <a:pt x="2702022" y="0"/>
                    <a:pt x="2715804" y="13782"/>
                    <a:pt x="2715804" y="30783"/>
                  </a:cubicBezTo>
                  <a:lnTo>
                    <a:pt x="2715804" y="443797"/>
                  </a:lnTo>
                  <a:cubicBezTo>
                    <a:pt x="2715804" y="451961"/>
                    <a:pt x="2712561" y="459791"/>
                    <a:pt x="2706788" y="465564"/>
                  </a:cubicBezTo>
                  <a:cubicBezTo>
                    <a:pt x="2701015" y="471337"/>
                    <a:pt x="2693185" y="474580"/>
                    <a:pt x="2685021" y="474580"/>
                  </a:cubicBezTo>
                  <a:lnTo>
                    <a:pt x="30783" y="474580"/>
                  </a:lnTo>
                  <a:cubicBezTo>
                    <a:pt x="22619" y="474580"/>
                    <a:pt x="14789" y="471337"/>
                    <a:pt x="9016" y="465564"/>
                  </a:cubicBezTo>
                  <a:cubicBezTo>
                    <a:pt x="3243" y="459791"/>
                    <a:pt x="0" y="451961"/>
                    <a:pt x="0" y="443797"/>
                  </a:cubicBezTo>
                  <a:lnTo>
                    <a:pt x="0" y="30783"/>
                  </a:lnTo>
                  <a:cubicBezTo>
                    <a:pt x="0" y="22619"/>
                    <a:pt x="3243" y="14789"/>
                    <a:pt x="9016" y="9016"/>
                  </a:cubicBezTo>
                  <a:cubicBezTo>
                    <a:pt x="14789" y="3243"/>
                    <a:pt x="22619" y="0"/>
                    <a:pt x="30783" y="0"/>
                  </a:cubicBezTo>
                  <a:close/>
                </a:path>
              </a:pathLst>
            </a:custGeom>
            <a:solidFill>
              <a:srgbClr val="FDFEFD"/>
            </a:solidFill>
          </p:spPr>
          <p:txBody>
            <a:bodyPr/>
            <a:lstStyle/>
            <a:p>
              <a:endParaRPr lang="en-IN"/>
            </a:p>
          </p:txBody>
        </p:sp>
        <p:sp>
          <p:nvSpPr>
            <p:cNvPr id="8" name="TextBox 8"/>
            <p:cNvSpPr txBox="1"/>
            <p:nvPr/>
          </p:nvSpPr>
          <p:spPr>
            <a:xfrm>
              <a:off x="0" y="-38100"/>
              <a:ext cx="2715804" cy="512680"/>
            </a:xfrm>
            <a:prstGeom prst="rect">
              <a:avLst/>
            </a:prstGeom>
          </p:spPr>
          <p:txBody>
            <a:bodyPr lIns="50800" tIns="50800" rIns="50800" bIns="50800" rtlCol="0" anchor="ctr"/>
            <a:lstStyle/>
            <a:p>
              <a:pPr algn="ctr">
                <a:lnSpc>
                  <a:spcPts val="3359"/>
                </a:lnSpc>
              </a:pPr>
              <a:r>
                <a:rPr lang="en-US" sz="2399" b="1">
                  <a:solidFill>
                    <a:srgbClr val="000000"/>
                  </a:solidFill>
                  <a:latin typeface="Canva Sans Bold"/>
                  <a:ea typeface="Canva Sans Bold"/>
                  <a:cs typeface="Canva Sans Bold"/>
                  <a:sym typeface="Canva Sans Bold"/>
                </a:rPr>
                <a:t>10.What is the average number of runs scored per over by each batting team?</a:t>
              </a:r>
            </a:p>
            <a:p>
              <a:pPr algn="ctr">
                <a:lnSpc>
                  <a:spcPts val="3359"/>
                </a:lnSpc>
              </a:pPr>
              <a:r>
                <a:rPr lang="en-US" sz="2399" b="1">
                  <a:solidFill>
                    <a:srgbClr val="000000"/>
                  </a:solidFill>
                  <a:latin typeface="Canva Sans Bold"/>
                  <a:ea typeface="Canva Sans Bold"/>
                  <a:cs typeface="Canva Sans Bold"/>
                  <a:sym typeface="Canva Sans Bold"/>
                </a:rPr>
                <a:t> </a:t>
              </a:r>
            </a:p>
            <a:p>
              <a:pPr algn="ctr">
                <a:lnSpc>
                  <a:spcPts val="3359"/>
                </a:lnSpc>
              </a:pPr>
              <a:endParaRPr lang="en-US" sz="2399" b="1">
                <a:solidFill>
                  <a:srgbClr val="000000"/>
                </a:solidFill>
                <a:latin typeface="Canva Sans Bold"/>
                <a:ea typeface="Canva Sans Bold"/>
                <a:cs typeface="Canva Sans Bold"/>
                <a:sym typeface="Canva Sans Bold"/>
              </a:endParaRPr>
            </a:p>
          </p:txBody>
        </p:sp>
      </p:grpSp>
      <p:sp>
        <p:nvSpPr>
          <p:cNvPr id="9" name="Freeform 9"/>
          <p:cNvSpPr/>
          <p:nvPr/>
        </p:nvSpPr>
        <p:spPr>
          <a:xfrm>
            <a:off x="6715945" y="3763488"/>
            <a:ext cx="11354980" cy="5943074"/>
          </a:xfrm>
          <a:custGeom>
            <a:avLst/>
            <a:gdLst/>
            <a:ahLst/>
            <a:cxnLst/>
            <a:rect l="l" t="t" r="r" b="b"/>
            <a:pathLst>
              <a:path w="11354980" h="5943074">
                <a:moveTo>
                  <a:pt x="0" y="0"/>
                </a:moveTo>
                <a:lnTo>
                  <a:pt x="11354980" y="0"/>
                </a:lnTo>
                <a:lnTo>
                  <a:pt x="11354980" y="5943074"/>
                </a:lnTo>
                <a:lnTo>
                  <a:pt x="0" y="5943074"/>
                </a:lnTo>
                <a:lnTo>
                  <a:pt x="0" y="0"/>
                </a:lnTo>
                <a:close/>
              </a:path>
            </a:pathLst>
          </a:custGeom>
          <a:blipFill>
            <a:blip r:embed="rId3"/>
            <a:stretch>
              <a:fillRect/>
            </a:stretch>
          </a:blipFill>
        </p:spPr>
        <p:txBody>
          <a:bodyPr/>
          <a:lstStyle/>
          <a:p>
            <a:endParaRPr lang="en-IN"/>
          </a:p>
        </p:txBody>
      </p:sp>
      <p:sp>
        <p:nvSpPr>
          <p:cNvPr id="10" name="Freeform 10"/>
          <p:cNvSpPr/>
          <p:nvPr/>
        </p:nvSpPr>
        <p:spPr>
          <a:xfrm>
            <a:off x="9907545" y="183723"/>
            <a:ext cx="1802214" cy="1536388"/>
          </a:xfrm>
          <a:custGeom>
            <a:avLst/>
            <a:gdLst/>
            <a:ahLst/>
            <a:cxnLst/>
            <a:rect l="l" t="t" r="r" b="b"/>
            <a:pathLst>
              <a:path w="1802214" h="1536388">
                <a:moveTo>
                  <a:pt x="0" y="0"/>
                </a:moveTo>
                <a:lnTo>
                  <a:pt x="1802215" y="0"/>
                </a:lnTo>
                <a:lnTo>
                  <a:pt x="1802215" y="1536388"/>
                </a:lnTo>
                <a:lnTo>
                  <a:pt x="0" y="1536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Freeform 11"/>
          <p:cNvSpPr/>
          <p:nvPr/>
        </p:nvSpPr>
        <p:spPr>
          <a:xfrm>
            <a:off x="16408618" y="29031"/>
            <a:ext cx="1662307" cy="1523088"/>
          </a:xfrm>
          <a:custGeom>
            <a:avLst/>
            <a:gdLst/>
            <a:ahLst/>
            <a:cxnLst/>
            <a:rect l="l" t="t" r="r" b="b"/>
            <a:pathLst>
              <a:path w="1662307" h="1523088">
                <a:moveTo>
                  <a:pt x="0" y="0"/>
                </a:moveTo>
                <a:lnTo>
                  <a:pt x="1662307" y="0"/>
                </a:lnTo>
                <a:lnTo>
                  <a:pt x="1662307" y="1523088"/>
                </a:lnTo>
                <a:lnTo>
                  <a:pt x="0" y="1523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88907" y="244801"/>
            <a:ext cx="6997220" cy="9797399"/>
            <a:chOff x="0" y="0"/>
            <a:chExt cx="1409446" cy="1973485"/>
          </a:xfrm>
        </p:grpSpPr>
        <p:sp>
          <p:nvSpPr>
            <p:cNvPr id="3" name="Freeform 3"/>
            <p:cNvSpPr/>
            <p:nvPr/>
          </p:nvSpPr>
          <p:spPr>
            <a:xfrm>
              <a:off x="0" y="0"/>
              <a:ext cx="1409446" cy="1973485"/>
            </a:xfrm>
            <a:custGeom>
              <a:avLst/>
              <a:gdLst/>
              <a:ahLst/>
              <a:cxnLst/>
              <a:rect l="l" t="t" r="r" b="b"/>
              <a:pathLst>
                <a:path w="1409446" h="1973485">
                  <a:moveTo>
                    <a:pt x="55321" y="0"/>
                  </a:moveTo>
                  <a:lnTo>
                    <a:pt x="1354125" y="0"/>
                  </a:lnTo>
                  <a:cubicBezTo>
                    <a:pt x="1368797" y="0"/>
                    <a:pt x="1382868" y="5828"/>
                    <a:pt x="1393243" y="16203"/>
                  </a:cubicBezTo>
                  <a:cubicBezTo>
                    <a:pt x="1403618" y="26578"/>
                    <a:pt x="1409446" y="40649"/>
                    <a:pt x="1409446" y="55321"/>
                  </a:cubicBezTo>
                  <a:lnTo>
                    <a:pt x="1409446" y="1918163"/>
                  </a:lnTo>
                  <a:cubicBezTo>
                    <a:pt x="1409446" y="1948717"/>
                    <a:pt x="1384678" y="1973485"/>
                    <a:pt x="1354125" y="1973485"/>
                  </a:cubicBezTo>
                  <a:lnTo>
                    <a:pt x="55321" y="1973485"/>
                  </a:lnTo>
                  <a:cubicBezTo>
                    <a:pt x="24768" y="1973485"/>
                    <a:pt x="0" y="1948717"/>
                    <a:pt x="0" y="1918163"/>
                  </a:cubicBezTo>
                  <a:lnTo>
                    <a:pt x="0" y="55321"/>
                  </a:lnTo>
                  <a:cubicBezTo>
                    <a:pt x="0" y="24768"/>
                    <a:pt x="24768" y="0"/>
                    <a:pt x="55321" y="0"/>
                  </a:cubicBezTo>
                  <a:close/>
                </a:path>
              </a:pathLst>
            </a:custGeom>
            <a:blipFill>
              <a:blip r:embed="rId2"/>
              <a:stretch>
                <a:fillRect t="-13560" b="-13560"/>
              </a:stretch>
            </a:blipFill>
            <a:ln w="19050" cap="rnd">
              <a:solidFill>
                <a:srgbClr val="013263"/>
              </a:solidFill>
              <a:prstDash val="solid"/>
              <a:round/>
            </a:ln>
          </p:spPr>
          <p:txBody>
            <a:bodyPr/>
            <a:lstStyle/>
            <a:p>
              <a:endParaRPr lang="en-IN"/>
            </a:p>
          </p:txBody>
        </p:sp>
      </p:grpSp>
      <p:grpSp>
        <p:nvGrpSpPr>
          <p:cNvPr id="4" name="Group 4"/>
          <p:cNvGrpSpPr/>
          <p:nvPr/>
        </p:nvGrpSpPr>
        <p:grpSpPr>
          <a:xfrm>
            <a:off x="7343868" y="244801"/>
            <a:ext cx="10755225" cy="9797399"/>
            <a:chOff x="0" y="0"/>
            <a:chExt cx="2832652" cy="2580385"/>
          </a:xfrm>
        </p:grpSpPr>
        <p:sp>
          <p:nvSpPr>
            <p:cNvPr id="5" name="Freeform 5"/>
            <p:cNvSpPr/>
            <p:nvPr/>
          </p:nvSpPr>
          <p:spPr>
            <a:xfrm>
              <a:off x="0" y="0"/>
              <a:ext cx="2832652" cy="2580385"/>
            </a:xfrm>
            <a:custGeom>
              <a:avLst/>
              <a:gdLst/>
              <a:ahLst/>
              <a:cxnLst/>
              <a:rect l="l" t="t" r="r" b="b"/>
              <a:pathLst>
                <a:path w="2832652" h="2580385">
                  <a:moveTo>
                    <a:pt x="37431" y="0"/>
                  </a:moveTo>
                  <a:lnTo>
                    <a:pt x="2795221" y="0"/>
                  </a:lnTo>
                  <a:cubicBezTo>
                    <a:pt x="2815893" y="0"/>
                    <a:pt x="2832652" y="16758"/>
                    <a:pt x="2832652" y="37431"/>
                  </a:cubicBezTo>
                  <a:lnTo>
                    <a:pt x="2832652" y="2542954"/>
                  </a:lnTo>
                  <a:cubicBezTo>
                    <a:pt x="2832652" y="2552881"/>
                    <a:pt x="2828708" y="2562402"/>
                    <a:pt x="2821688" y="2569422"/>
                  </a:cubicBezTo>
                  <a:cubicBezTo>
                    <a:pt x="2814669" y="2576441"/>
                    <a:pt x="2805148" y="2580385"/>
                    <a:pt x="2795221" y="2580385"/>
                  </a:cubicBezTo>
                  <a:lnTo>
                    <a:pt x="37431" y="2580385"/>
                  </a:lnTo>
                  <a:cubicBezTo>
                    <a:pt x="27504" y="2580385"/>
                    <a:pt x="17983" y="2576441"/>
                    <a:pt x="10963" y="2569422"/>
                  </a:cubicBezTo>
                  <a:cubicBezTo>
                    <a:pt x="3944" y="2562402"/>
                    <a:pt x="0" y="2552881"/>
                    <a:pt x="0" y="2542954"/>
                  </a:cubicBezTo>
                  <a:lnTo>
                    <a:pt x="0" y="37431"/>
                  </a:lnTo>
                  <a:cubicBezTo>
                    <a:pt x="0" y="27504"/>
                    <a:pt x="3944" y="17983"/>
                    <a:pt x="10963" y="10963"/>
                  </a:cubicBezTo>
                  <a:cubicBezTo>
                    <a:pt x="17983" y="3944"/>
                    <a:pt x="27504" y="0"/>
                    <a:pt x="37431" y="0"/>
                  </a:cubicBezTo>
                  <a:close/>
                </a:path>
              </a:pathLst>
            </a:custGeom>
            <a:solidFill>
              <a:srgbClr val="FFFFFF"/>
            </a:solidFill>
          </p:spPr>
          <p:txBody>
            <a:bodyPr/>
            <a:lstStyle/>
            <a:p>
              <a:endParaRPr lang="en-IN"/>
            </a:p>
          </p:txBody>
        </p:sp>
        <p:sp>
          <p:nvSpPr>
            <p:cNvPr id="6" name="TextBox 6"/>
            <p:cNvSpPr txBox="1"/>
            <p:nvPr/>
          </p:nvSpPr>
          <p:spPr>
            <a:xfrm>
              <a:off x="0" y="-38100"/>
              <a:ext cx="2832652" cy="261848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166953" y="1316181"/>
            <a:ext cx="1064955" cy="1064955"/>
            <a:chOff x="0" y="0"/>
            <a:chExt cx="1419940" cy="1419940"/>
          </a:xfrm>
        </p:grpSpPr>
        <p:grpSp>
          <p:nvGrpSpPr>
            <p:cNvPr id="8" name="Group 8"/>
            <p:cNvGrpSpPr/>
            <p:nvPr/>
          </p:nvGrpSpPr>
          <p:grpSpPr>
            <a:xfrm>
              <a:off x="24253" y="24253"/>
              <a:ext cx="1371434" cy="1371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13263"/>
                </a:solidFill>
                <a:prstDash val="solid"/>
                <a:miter/>
              </a:ln>
            </p:spPr>
            <p:txBody>
              <a:bodyPr/>
              <a:lstStyle/>
              <a:p>
                <a:endParaRPr lang="en-I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2700000">
              <a:off x="207945" y="207945"/>
              <a:ext cx="1004049" cy="1004049"/>
            </a:xfrm>
            <a:custGeom>
              <a:avLst/>
              <a:gdLst/>
              <a:ahLst/>
              <a:cxnLst/>
              <a:rect l="l" t="t" r="r" b="b"/>
              <a:pathLst>
                <a:path w="1004049" h="1004049">
                  <a:moveTo>
                    <a:pt x="0" y="0"/>
                  </a:moveTo>
                  <a:lnTo>
                    <a:pt x="1004050" y="0"/>
                  </a:lnTo>
                  <a:lnTo>
                    <a:pt x="1004050" y="1004050"/>
                  </a:lnTo>
                  <a:lnTo>
                    <a:pt x="0" y="10040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2" name="Group 12"/>
          <p:cNvGrpSpPr/>
          <p:nvPr/>
        </p:nvGrpSpPr>
        <p:grpSpPr>
          <a:xfrm>
            <a:off x="16212535" y="8211535"/>
            <a:ext cx="1028575" cy="102857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13263"/>
              </a:solidFill>
              <a:prstDash val="solid"/>
              <a:miter/>
            </a:ln>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rot="-2700000">
            <a:off x="16350304" y="8349304"/>
            <a:ext cx="753037" cy="753037"/>
          </a:xfrm>
          <a:custGeom>
            <a:avLst/>
            <a:gdLst/>
            <a:ahLst/>
            <a:cxnLst/>
            <a:rect l="l" t="t" r="r" b="b"/>
            <a:pathLst>
              <a:path w="753037" h="753037">
                <a:moveTo>
                  <a:pt x="0" y="0"/>
                </a:moveTo>
                <a:lnTo>
                  <a:pt x="753037" y="0"/>
                </a:lnTo>
                <a:lnTo>
                  <a:pt x="753037" y="753037"/>
                </a:lnTo>
                <a:lnTo>
                  <a:pt x="0" y="753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6" name="Group 16"/>
          <p:cNvGrpSpPr/>
          <p:nvPr/>
        </p:nvGrpSpPr>
        <p:grpSpPr>
          <a:xfrm>
            <a:off x="9429807" y="1316181"/>
            <a:ext cx="7811303" cy="1064955"/>
            <a:chOff x="0" y="0"/>
            <a:chExt cx="2057298" cy="280482"/>
          </a:xfrm>
        </p:grpSpPr>
        <p:sp>
          <p:nvSpPr>
            <p:cNvPr id="17" name="Freeform 17"/>
            <p:cNvSpPr/>
            <p:nvPr/>
          </p:nvSpPr>
          <p:spPr>
            <a:xfrm>
              <a:off x="0" y="0"/>
              <a:ext cx="2057298" cy="280482"/>
            </a:xfrm>
            <a:custGeom>
              <a:avLst/>
              <a:gdLst/>
              <a:ahLst/>
              <a:cxnLst/>
              <a:rect l="l" t="t" r="r" b="b"/>
              <a:pathLst>
                <a:path w="2057298" h="280482">
                  <a:moveTo>
                    <a:pt x="99112" y="0"/>
                  </a:moveTo>
                  <a:lnTo>
                    <a:pt x="1958186" y="0"/>
                  </a:lnTo>
                  <a:cubicBezTo>
                    <a:pt x="1984472" y="0"/>
                    <a:pt x="2009682" y="10442"/>
                    <a:pt x="2028269" y="29029"/>
                  </a:cubicBezTo>
                  <a:cubicBezTo>
                    <a:pt x="2046856" y="47616"/>
                    <a:pt x="2057298" y="72826"/>
                    <a:pt x="2057298" y="99112"/>
                  </a:cubicBezTo>
                  <a:lnTo>
                    <a:pt x="2057298" y="181370"/>
                  </a:lnTo>
                  <a:cubicBezTo>
                    <a:pt x="2057298" y="207656"/>
                    <a:pt x="2046856" y="232866"/>
                    <a:pt x="2028269" y="251453"/>
                  </a:cubicBezTo>
                  <a:cubicBezTo>
                    <a:pt x="2009682" y="270040"/>
                    <a:pt x="1984472" y="280482"/>
                    <a:pt x="1958186" y="280482"/>
                  </a:cubicBezTo>
                  <a:lnTo>
                    <a:pt x="99112" y="280482"/>
                  </a:lnTo>
                  <a:cubicBezTo>
                    <a:pt x="72826" y="280482"/>
                    <a:pt x="47616" y="270040"/>
                    <a:pt x="29029" y="251453"/>
                  </a:cubicBezTo>
                  <a:cubicBezTo>
                    <a:pt x="10442" y="232866"/>
                    <a:pt x="0" y="207656"/>
                    <a:pt x="0" y="181370"/>
                  </a:cubicBezTo>
                  <a:lnTo>
                    <a:pt x="0" y="99112"/>
                  </a:lnTo>
                  <a:cubicBezTo>
                    <a:pt x="0" y="72826"/>
                    <a:pt x="10442" y="47616"/>
                    <a:pt x="29029" y="29029"/>
                  </a:cubicBezTo>
                  <a:cubicBezTo>
                    <a:pt x="47616" y="10442"/>
                    <a:pt x="72826" y="0"/>
                    <a:pt x="99112" y="0"/>
                  </a:cubicBezTo>
                  <a:close/>
                </a:path>
              </a:pathLst>
            </a:custGeom>
            <a:solidFill>
              <a:srgbClr val="000000">
                <a:alpha val="0"/>
              </a:srgbClr>
            </a:solidFill>
            <a:ln w="19050" cap="rnd">
              <a:solidFill>
                <a:srgbClr val="013263"/>
              </a:solidFill>
              <a:prstDash val="solid"/>
              <a:round/>
            </a:ln>
          </p:spPr>
          <p:txBody>
            <a:bodyPr/>
            <a:lstStyle/>
            <a:p>
              <a:endParaRPr lang="en-IN"/>
            </a:p>
          </p:txBody>
        </p:sp>
        <p:sp>
          <p:nvSpPr>
            <p:cNvPr id="18" name="TextBox 18"/>
            <p:cNvSpPr txBox="1"/>
            <p:nvPr/>
          </p:nvSpPr>
          <p:spPr>
            <a:xfrm>
              <a:off x="0" y="-38100"/>
              <a:ext cx="2057298" cy="318582"/>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8699431" y="6796334"/>
            <a:ext cx="8044100" cy="605980"/>
          </a:xfrm>
          <a:prstGeom prst="rect">
            <a:avLst/>
          </a:prstGeom>
        </p:spPr>
        <p:txBody>
          <a:bodyPr lIns="0" tIns="0" rIns="0" bIns="0" rtlCol="0" anchor="t">
            <a:spAutoFit/>
          </a:bodyPr>
          <a:lstStyle/>
          <a:p>
            <a:pPr algn="ctr">
              <a:lnSpc>
                <a:spcPts val="4924"/>
              </a:lnSpc>
              <a:spcBef>
                <a:spcPct val="0"/>
              </a:spcBef>
            </a:pPr>
            <a:r>
              <a:rPr lang="en-US" sz="3517">
                <a:solidFill>
                  <a:srgbClr val="013263"/>
                </a:solidFill>
                <a:latin typeface="Inter"/>
                <a:ea typeface="Inter"/>
                <a:cs typeface="Inter"/>
                <a:sym typeface="Inter"/>
              </a:rPr>
              <a:t>Keep Playing Cricket!</a:t>
            </a:r>
          </a:p>
        </p:txBody>
      </p:sp>
      <p:sp>
        <p:nvSpPr>
          <p:cNvPr id="20" name="TextBox 20"/>
          <p:cNvSpPr txBox="1"/>
          <p:nvPr/>
        </p:nvSpPr>
        <p:spPr>
          <a:xfrm>
            <a:off x="11689622" y="1569894"/>
            <a:ext cx="3291674" cy="490855"/>
          </a:xfrm>
          <a:prstGeom prst="rect">
            <a:avLst/>
          </a:prstGeom>
        </p:spPr>
        <p:txBody>
          <a:bodyPr lIns="0" tIns="0" rIns="0" bIns="0" rtlCol="0" anchor="t">
            <a:spAutoFit/>
          </a:bodyPr>
          <a:lstStyle/>
          <a:p>
            <a:pPr algn="ctr">
              <a:lnSpc>
                <a:spcPts val="3919"/>
              </a:lnSpc>
              <a:spcBef>
                <a:spcPct val="0"/>
              </a:spcBef>
            </a:pPr>
            <a:r>
              <a:rPr lang="en-US" sz="2799" b="1">
                <a:solidFill>
                  <a:srgbClr val="013263"/>
                </a:solidFill>
                <a:latin typeface="Inter Medium"/>
                <a:ea typeface="Inter Medium"/>
                <a:cs typeface="Inter Medium"/>
                <a:sym typeface="Inter Medium"/>
              </a:rPr>
              <a:t>Thynk Unlimited</a:t>
            </a:r>
          </a:p>
        </p:txBody>
      </p:sp>
      <p:sp>
        <p:nvSpPr>
          <p:cNvPr id="21" name="TextBox 21"/>
          <p:cNvSpPr txBox="1"/>
          <p:nvPr/>
        </p:nvSpPr>
        <p:spPr>
          <a:xfrm>
            <a:off x="7969055" y="3449252"/>
            <a:ext cx="9504852" cy="3688172"/>
          </a:xfrm>
          <a:prstGeom prst="rect">
            <a:avLst/>
          </a:prstGeom>
        </p:spPr>
        <p:txBody>
          <a:bodyPr lIns="0" tIns="0" rIns="0" bIns="0" rtlCol="0" anchor="t">
            <a:spAutoFit/>
          </a:bodyPr>
          <a:lstStyle/>
          <a:p>
            <a:pPr algn="ctr">
              <a:lnSpc>
                <a:spcPts val="14101"/>
              </a:lnSpc>
            </a:pPr>
            <a:r>
              <a:rPr lang="en-US" sz="14389">
                <a:solidFill>
                  <a:srgbClr val="013263"/>
                </a:solidFill>
                <a:latin typeface="League Spartan"/>
                <a:ea typeface="League Spartan"/>
                <a:cs typeface="League Spartan"/>
                <a:sym typeface="League Spartan"/>
              </a:rPr>
              <a:t>THANK</a:t>
            </a:r>
          </a:p>
          <a:p>
            <a:pPr algn="ctr">
              <a:lnSpc>
                <a:spcPts val="14101"/>
              </a:lnSpc>
            </a:pPr>
            <a:r>
              <a:rPr lang="en-US" sz="14389">
                <a:solidFill>
                  <a:srgbClr val="013263"/>
                </a:solidFill>
                <a:latin typeface="League Spartan"/>
                <a:ea typeface="League Spartan"/>
                <a:cs typeface="League Spartan"/>
                <a:sym typeface="League Spartan"/>
              </a:rPr>
              <a:t>YOU</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9507188" y="1908647"/>
            <a:ext cx="8780812" cy="5912480"/>
            <a:chOff x="0" y="0"/>
            <a:chExt cx="1189334" cy="800827"/>
          </a:xfrm>
        </p:grpSpPr>
        <p:sp>
          <p:nvSpPr>
            <p:cNvPr id="4" name="Freeform 4"/>
            <p:cNvSpPr/>
            <p:nvPr/>
          </p:nvSpPr>
          <p:spPr>
            <a:xfrm>
              <a:off x="0" y="0"/>
              <a:ext cx="1189334" cy="800827"/>
            </a:xfrm>
            <a:custGeom>
              <a:avLst/>
              <a:gdLst/>
              <a:ahLst/>
              <a:cxnLst/>
              <a:rect l="l" t="t" r="r" b="b"/>
              <a:pathLst>
                <a:path w="1189334" h="800827">
                  <a:moveTo>
                    <a:pt x="203200" y="0"/>
                  </a:moveTo>
                  <a:lnTo>
                    <a:pt x="1189334" y="0"/>
                  </a:lnTo>
                  <a:lnTo>
                    <a:pt x="986134" y="800827"/>
                  </a:lnTo>
                  <a:lnTo>
                    <a:pt x="0" y="800827"/>
                  </a:lnTo>
                  <a:lnTo>
                    <a:pt x="203200" y="0"/>
                  </a:lnTo>
                  <a:close/>
                </a:path>
              </a:pathLst>
            </a:custGeom>
            <a:blipFill>
              <a:blip r:embed="rId4"/>
              <a:stretch>
                <a:fillRect t="-24256" b="-24256"/>
              </a:stretch>
            </a:blipFill>
          </p:spPr>
          <p:txBody>
            <a:bodyPr/>
            <a:lstStyle/>
            <a:p>
              <a:endParaRPr lang="en-IN"/>
            </a:p>
          </p:txBody>
        </p:sp>
      </p:grpSp>
      <p:sp>
        <p:nvSpPr>
          <p:cNvPr id="5" name="TextBox 5"/>
          <p:cNvSpPr txBox="1"/>
          <p:nvPr/>
        </p:nvSpPr>
        <p:spPr>
          <a:xfrm>
            <a:off x="1529230" y="1094931"/>
            <a:ext cx="988288" cy="296733"/>
          </a:xfrm>
          <a:prstGeom prst="rect">
            <a:avLst/>
          </a:prstGeom>
        </p:spPr>
        <p:txBody>
          <a:bodyPr lIns="0" tIns="0" rIns="0" bIns="0" rtlCol="0" anchor="t">
            <a:spAutoFit/>
          </a:bodyPr>
          <a:lstStyle/>
          <a:p>
            <a:pPr algn="l">
              <a:lnSpc>
                <a:spcPts val="2186"/>
              </a:lnSpc>
            </a:pPr>
            <a:r>
              <a:rPr lang="en-US" sz="2456" b="1">
                <a:solidFill>
                  <a:srgbClr val="44A5FF"/>
                </a:solidFill>
                <a:latin typeface="TT Interphases Bold"/>
                <a:ea typeface="TT Interphases Bold"/>
                <a:cs typeface="TT Interphases Bold"/>
                <a:sym typeface="TT Interphases Bold"/>
              </a:rPr>
              <a:t>IPL</a:t>
            </a:r>
          </a:p>
        </p:txBody>
      </p:sp>
      <p:sp>
        <p:nvSpPr>
          <p:cNvPr id="6" name="TextBox 6"/>
          <p:cNvSpPr txBox="1"/>
          <p:nvPr/>
        </p:nvSpPr>
        <p:spPr>
          <a:xfrm>
            <a:off x="1028700" y="3628379"/>
            <a:ext cx="10622985" cy="3728405"/>
          </a:xfrm>
          <a:prstGeom prst="rect">
            <a:avLst/>
          </a:prstGeom>
        </p:spPr>
        <p:txBody>
          <a:bodyPr lIns="0" tIns="0" rIns="0" bIns="0" rtlCol="0" anchor="t">
            <a:spAutoFit/>
          </a:bodyPr>
          <a:lstStyle/>
          <a:p>
            <a:pPr algn="l">
              <a:lnSpc>
                <a:spcPts val="9708"/>
              </a:lnSpc>
            </a:pPr>
            <a:r>
              <a:rPr lang="en-US" sz="10668" b="1" i="1">
                <a:solidFill>
                  <a:srgbClr val="44A5FF"/>
                </a:solidFill>
                <a:latin typeface="Tomorrow Bold Italics"/>
                <a:ea typeface="Tomorrow Bold Italics"/>
                <a:cs typeface="Tomorrow Bold Italics"/>
                <a:sym typeface="Tomorrow Bold Italics"/>
              </a:rPr>
              <a:t>CRICKET </a:t>
            </a:r>
          </a:p>
          <a:p>
            <a:pPr algn="l">
              <a:lnSpc>
                <a:spcPts val="9489"/>
              </a:lnSpc>
            </a:pPr>
            <a:r>
              <a:rPr lang="en-US" sz="10428" b="1" i="1">
                <a:solidFill>
                  <a:srgbClr val="44A5FF"/>
                </a:solidFill>
                <a:latin typeface="Tomorrow Bold Italics"/>
                <a:ea typeface="Tomorrow Bold Italics"/>
                <a:cs typeface="Tomorrow Bold Italics"/>
                <a:sym typeface="Tomorrow Bold Italics"/>
              </a:rPr>
              <a:t>IPL USING POWER BI</a:t>
            </a:r>
          </a:p>
        </p:txBody>
      </p:sp>
      <p:grpSp>
        <p:nvGrpSpPr>
          <p:cNvPr id="7" name="Group 7"/>
          <p:cNvGrpSpPr/>
          <p:nvPr/>
        </p:nvGrpSpPr>
        <p:grpSpPr>
          <a:xfrm>
            <a:off x="9722193" y="1445894"/>
            <a:ext cx="2187550" cy="2567409"/>
            <a:chOff x="0" y="0"/>
            <a:chExt cx="598641" cy="702593"/>
          </a:xfrm>
        </p:grpSpPr>
        <p:sp>
          <p:nvSpPr>
            <p:cNvPr id="8" name="Freeform 8"/>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44A5FF"/>
            </a:solidFill>
          </p:spPr>
          <p:txBody>
            <a:bodyPr/>
            <a:lstStyle/>
            <a:p>
              <a:endParaRPr lang="en-IN"/>
            </a:p>
          </p:txBody>
        </p:sp>
        <p:sp>
          <p:nvSpPr>
            <p:cNvPr id="9" name="TextBox 9"/>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grpSp>
        <p:nvGrpSpPr>
          <p:cNvPr id="10" name="Group 10"/>
          <p:cNvGrpSpPr/>
          <p:nvPr/>
        </p:nvGrpSpPr>
        <p:grpSpPr>
          <a:xfrm>
            <a:off x="14668780" y="6690891"/>
            <a:ext cx="2187550" cy="2567409"/>
            <a:chOff x="0" y="0"/>
            <a:chExt cx="598641" cy="702593"/>
          </a:xfrm>
        </p:grpSpPr>
        <p:sp>
          <p:nvSpPr>
            <p:cNvPr id="11" name="Freeform 11"/>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44A5FF"/>
            </a:solidFill>
          </p:spPr>
          <p:txBody>
            <a:bodyPr/>
            <a:lstStyle/>
            <a:p>
              <a:endParaRPr lang="en-IN"/>
            </a:p>
          </p:txBody>
        </p:sp>
        <p:sp>
          <p:nvSpPr>
            <p:cNvPr id="12" name="TextBox 12"/>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sp>
        <p:nvSpPr>
          <p:cNvPr id="13" name="TextBox 13"/>
          <p:cNvSpPr txBox="1"/>
          <p:nvPr/>
        </p:nvSpPr>
        <p:spPr>
          <a:xfrm>
            <a:off x="12319860"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4" name="TextBox 14"/>
          <p:cNvSpPr txBox="1"/>
          <p:nvPr/>
        </p:nvSpPr>
        <p:spPr>
          <a:xfrm>
            <a:off x="13424041"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5" name="TextBox 15"/>
          <p:cNvSpPr txBox="1"/>
          <p:nvPr/>
        </p:nvSpPr>
        <p:spPr>
          <a:xfrm>
            <a:off x="14528628" y="1019175"/>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6" name="TextBox 16"/>
          <p:cNvSpPr txBox="1"/>
          <p:nvPr/>
        </p:nvSpPr>
        <p:spPr>
          <a:xfrm>
            <a:off x="15923945" y="1019175"/>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grpSp>
        <p:nvGrpSpPr>
          <p:cNvPr id="17" name="Group 17"/>
          <p:cNvGrpSpPr/>
          <p:nvPr/>
        </p:nvGrpSpPr>
        <p:grpSpPr>
          <a:xfrm>
            <a:off x="-457450" y="8083419"/>
            <a:ext cx="4586771" cy="2131833"/>
            <a:chOff x="0" y="0"/>
            <a:chExt cx="959472" cy="731711"/>
          </a:xfrm>
        </p:grpSpPr>
        <p:sp>
          <p:nvSpPr>
            <p:cNvPr id="18" name="Freeform 18"/>
            <p:cNvSpPr/>
            <p:nvPr/>
          </p:nvSpPr>
          <p:spPr>
            <a:xfrm>
              <a:off x="0" y="0"/>
              <a:ext cx="959472" cy="731711"/>
            </a:xfrm>
            <a:custGeom>
              <a:avLst/>
              <a:gdLst/>
              <a:ahLst/>
              <a:cxnLst/>
              <a:rect l="l" t="t" r="r" b="b"/>
              <a:pathLst>
                <a:path w="959472" h="731711">
                  <a:moveTo>
                    <a:pt x="203200" y="0"/>
                  </a:moveTo>
                  <a:lnTo>
                    <a:pt x="959472" y="0"/>
                  </a:lnTo>
                  <a:lnTo>
                    <a:pt x="756272" y="731711"/>
                  </a:lnTo>
                  <a:lnTo>
                    <a:pt x="0" y="731711"/>
                  </a:lnTo>
                  <a:lnTo>
                    <a:pt x="203200" y="0"/>
                  </a:lnTo>
                  <a:close/>
                </a:path>
              </a:pathLst>
            </a:custGeom>
            <a:solidFill>
              <a:srgbClr val="44A5FF"/>
            </a:solidFill>
            <a:ln cap="sq">
              <a:noFill/>
              <a:prstDash val="solid"/>
              <a:miter/>
            </a:ln>
          </p:spPr>
          <p:txBody>
            <a:bodyPr/>
            <a:lstStyle/>
            <a:p>
              <a:endParaRPr lang="en-IN"/>
            </a:p>
          </p:txBody>
        </p:sp>
        <p:sp>
          <p:nvSpPr>
            <p:cNvPr id="19" name="TextBox 19"/>
            <p:cNvSpPr txBox="1"/>
            <p:nvPr/>
          </p:nvSpPr>
          <p:spPr>
            <a:xfrm>
              <a:off x="101600" y="57150"/>
              <a:ext cx="756272" cy="674561"/>
            </a:xfrm>
            <a:prstGeom prst="rect">
              <a:avLst/>
            </a:prstGeom>
          </p:spPr>
          <p:txBody>
            <a:bodyPr lIns="50800" tIns="50800" rIns="50800" bIns="50800" rtlCol="0" anchor="ctr"/>
            <a:lstStyle/>
            <a:p>
              <a:pPr marL="0" lvl="0" indent="0" algn="ctr">
                <a:lnSpc>
                  <a:spcPts val="1474"/>
                </a:lnSpc>
                <a:spcBef>
                  <a:spcPct val="0"/>
                </a:spcBef>
              </a:pPr>
              <a:endParaRPr/>
            </a:p>
          </p:txBody>
        </p:sp>
      </p:grpSp>
    </p:spTree>
    <p:extLst>
      <p:ext uri="{BB962C8B-B14F-4D97-AF65-F5344CB8AC3E}">
        <p14:creationId xmlns:p14="http://schemas.microsoft.com/office/powerpoint/2010/main" val="1223357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238825" y="7140025"/>
            <a:ext cx="2187550" cy="2567409"/>
            <a:chOff x="0" y="0"/>
            <a:chExt cx="598641" cy="702593"/>
          </a:xfrm>
        </p:grpSpPr>
        <p:sp>
          <p:nvSpPr>
            <p:cNvPr id="4" name="Freeform 4"/>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44A5FF"/>
            </a:solidFill>
          </p:spPr>
          <p:txBody>
            <a:bodyPr/>
            <a:lstStyle/>
            <a:p>
              <a:endParaRPr lang="en-IN"/>
            </a:p>
          </p:txBody>
        </p:sp>
        <p:sp>
          <p:nvSpPr>
            <p:cNvPr id="5" name="TextBox 5"/>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grpSp>
        <p:nvGrpSpPr>
          <p:cNvPr id="6" name="Group 6"/>
          <p:cNvGrpSpPr/>
          <p:nvPr/>
        </p:nvGrpSpPr>
        <p:grpSpPr>
          <a:xfrm>
            <a:off x="15497847" y="3338176"/>
            <a:ext cx="2187550" cy="2567409"/>
            <a:chOff x="0" y="0"/>
            <a:chExt cx="598641" cy="702593"/>
          </a:xfrm>
        </p:grpSpPr>
        <p:sp>
          <p:nvSpPr>
            <p:cNvPr id="7" name="Freeform 7"/>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44A5FF"/>
            </a:solidFill>
          </p:spPr>
          <p:txBody>
            <a:bodyPr/>
            <a:lstStyle/>
            <a:p>
              <a:endParaRPr lang="en-IN"/>
            </a:p>
          </p:txBody>
        </p:sp>
        <p:sp>
          <p:nvSpPr>
            <p:cNvPr id="8" name="TextBox 8"/>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sp>
        <p:nvSpPr>
          <p:cNvPr id="9" name="Freeform 9"/>
          <p:cNvSpPr/>
          <p:nvPr/>
        </p:nvSpPr>
        <p:spPr>
          <a:xfrm>
            <a:off x="13149996" y="7140025"/>
            <a:ext cx="4968733" cy="2794912"/>
          </a:xfrm>
          <a:custGeom>
            <a:avLst/>
            <a:gdLst/>
            <a:ahLst/>
            <a:cxnLst/>
            <a:rect l="l" t="t" r="r" b="b"/>
            <a:pathLst>
              <a:path w="4968733" h="2794912">
                <a:moveTo>
                  <a:pt x="0" y="0"/>
                </a:moveTo>
                <a:lnTo>
                  <a:pt x="4968733" y="0"/>
                </a:lnTo>
                <a:lnTo>
                  <a:pt x="4968733" y="2794912"/>
                </a:lnTo>
                <a:lnTo>
                  <a:pt x="0" y="2794912"/>
                </a:lnTo>
                <a:lnTo>
                  <a:pt x="0" y="0"/>
                </a:lnTo>
                <a:close/>
              </a:path>
            </a:pathLst>
          </a:custGeom>
          <a:blipFill>
            <a:blip r:embed="rId4"/>
            <a:stretch>
              <a:fillRect/>
            </a:stretch>
          </a:blipFill>
        </p:spPr>
        <p:txBody>
          <a:bodyPr/>
          <a:lstStyle/>
          <a:p>
            <a:endParaRPr lang="en-IN"/>
          </a:p>
        </p:txBody>
      </p:sp>
      <p:sp>
        <p:nvSpPr>
          <p:cNvPr id="10" name="Freeform 10"/>
          <p:cNvSpPr/>
          <p:nvPr/>
        </p:nvSpPr>
        <p:spPr>
          <a:xfrm>
            <a:off x="1279790" y="1955125"/>
            <a:ext cx="3809305" cy="2142734"/>
          </a:xfrm>
          <a:custGeom>
            <a:avLst/>
            <a:gdLst/>
            <a:ahLst/>
            <a:cxnLst/>
            <a:rect l="l" t="t" r="r" b="b"/>
            <a:pathLst>
              <a:path w="3809305" h="2142734">
                <a:moveTo>
                  <a:pt x="0" y="0"/>
                </a:moveTo>
                <a:lnTo>
                  <a:pt x="3809305" y="0"/>
                </a:lnTo>
                <a:lnTo>
                  <a:pt x="3809305" y="2142734"/>
                </a:lnTo>
                <a:lnTo>
                  <a:pt x="0" y="2142734"/>
                </a:lnTo>
                <a:lnTo>
                  <a:pt x="0" y="0"/>
                </a:lnTo>
                <a:close/>
              </a:path>
            </a:pathLst>
          </a:custGeom>
          <a:blipFill>
            <a:blip r:embed="rId5"/>
            <a:stretch>
              <a:fillRect/>
            </a:stretch>
          </a:blipFill>
        </p:spPr>
        <p:txBody>
          <a:bodyPr/>
          <a:lstStyle/>
          <a:p>
            <a:endParaRPr lang="en-IN"/>
          </a:p>
        </p:txBody>
      </p:sp>
      <p:sp>
        <p:nvSpPr>
          <p:cNvPr id="11" name="TextBox 11"/>
          <p:cNvSpPr txBox="1"/>
          <p:nvPr/>
        </p:nvSpPr>
        <p:spPr>
          <a:xfrm>
            <a:off x="1529230" y="1075881"/>
            <a:ext cx="988288" cy="265872"/>
          </a:xfrm>
          <a:prstGeom prst="rect">
            <a:avLst/>
          </a:prstGeom>
        </p:spPr>
        <p:txBody>
          <a:bodyPr lIns="0" tIns="0" rIns="0" bIns="0" rtlCol="0" anchor="t">
            <a:spAutoFit/>
          </a:bodyPr>
          <a:lstStyle/>
          <a:p>
            <a:pPr algn="l">
              <a:lnSpc>
                <a:spcPts val="1919"/>
              </a:lnSpc>
            </a:pPr>
            <a:r>
              <a:rPr lang="en-US" sz="2156" b="1">
                <a:solidFill>
                  <a:srgbClr val="44A5FF"/>
                </a:solidFill>
                <a:latin typeface="TT Interphases Bold"/>
                <a:ea typeface="TT Interphases Bold"/>
                <a:cs typeface="TT Interphases Bold"/>
                <a:sym typeface="TT Interphases Bold"/>
              </a:rPr>
              <a:t>IIPL</a:t>
            </a:r>
          </a:p>
        </p:txBody>
      </p:sp>
      <p:sp>
        <p:nvSpPr>
          <p:cNvPr id="12" name="TextBox 12"/>
          <p:cNvSpPr txBox="1"/>
          <p:nvPr/>
        </p:nvSpPr>
        <p:spPr>
          <a:xfrm>
            <a:off x="5485649" y="1569719"/>
            <a:ext cx="6302911" cy="2528140"/>
          </a:xfrm>
          <a:prstGeom prst="rect">
            <a:avLst/>
          </a:prstGeom>
        </p:spPr>
        <p:txBody>
          <a:bodyPr lIns="0" tIns="0" rIns="0" bIns="0" rtlCol="0" anchor="t">
            <a:spAutoFit/>
          </a:bodyPr>
          <a:lstStyle/>
          <a:p>
            <a:pPr algn="ctr">
              <a:lnSpc>
                <a:spcPts val="6533"/>
              </a:lnSpc>
            </a:pPr>
            <a:r>
              <a:rPr lang="en-US" sz="6533" b="1">
                <a:solidFill>
                  <a:srgbClr val="44A5FF"/>
                </a:solidFill>
                <a:latin typeface="Tomorrow Bold"/>
                <a:ea typeface="Tomorrow Bold"/>
                <a:cs typeface="Tomorrow Bold"/>
                <a:sym typeface="Tomorrow Bold"/>
              </a:rPr>
              <a:t>WELCOME TO DASHBOARD 01</a:t>
            </a:r>
          </a:p>
        </p:txBody>
      </p:sp>
      <p:sp>
        <p:nvSpPr>
          <p:cNvPr id="13" name="TextBox 13"/>
          <p:cNvSpPr txBox="1"/>
          <p:nvPr/>
        </p:nvSpPr>
        <p:spPr>
          <a:xfrm>
            <a:off x="12319860"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4" name="TextBox 14"/>
          <p:cNvSpPr txBox="1"/>
          <p:nvPr/>
        </p:nvSpPr>
        <p:spPr>
          <a:xfrm>
            <a:off x="13424041"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5" name="TextBox 15"/>
          <p:cNvSpPr txBox="1"/>
          <p:nvPr/>
        </p:nvSpPr>
        <p:spPr>
          <a:xfrm>
            <a:off x="14528628" y="1019175"/>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6" name="TextBox 16"/>
          <p:cNvSpPr txBox="1"/>
          <p:nvPr/>
        </p:nvSpPr>
        <p:spPr>
          <a:xfrm>
            <a:off x="15923945" y="1019175"/>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7" name="TextBox 17"/>
          <p:cNvSpPr txBox="1"/>
          <p:nvPr/>
        </p:nvSpPr>
        <p:spPr>
          <a:xfrm>
            <a:off x="5089095" y="4326404"/>
            <a:ext cx="7230765" cy="1066810"/>
          </a:xfrm>
          <a:prstGeom prst="rect">
            <a:avLst/>
          </a:prstGeom>
        </p:spPr>
        <p:txBody>
          <a:bodyPr lIns="0" tIns="0" rIns="0" bIns="0" rtlCol="0" anchor="t">
            <a:spAutoFit/>
          </a:bodyPr>
          <a:lstStyle/>
          <a:p>
            <a:pPr algn="ctr">
              <a:lnSpc>
                <a:spcPts val="4556"/>
              </a:lnSpc>
              <a:spcBef>
                <a:spcPct val="0"/>
              </a:spcBef>
            </a:pPr>
            <a:r>
              <a:rPr lang="en-US" sz="3532" b="1" spc="-194">
                <a:solidFill>
                  <a:srgbClr val="F3F4F8"/>
                </a:solidFill>
                <a:latin typeface="TT Interphases Bold"/>
                <a:ea typeface="TT Interphases Bold"/>
                <a:cs typeface="TT Interphases Bold"/>
                <a:sym typeface="TT Interphases Bold"/>
              </a:rPr>
              <a:t>1. TEAM PERFORMANCE DASHBOARD</a:t>
            </a:r>
          </a:p>
          <a:p>
            <a:pPr algn="ctr">
              <a:lnSpc>
                <a:spcPts val="4040"/>
              </a:lnSpc>
              <a:spcBef>
                <a:spcPct val="0"/>
              </a:spcBef>
            </a:pPr>
            <a:r>
              <a:rPr lang="en-US" sz="3132" spc="-172">
                <a:solidFill>
                  <a:srgbClr val="44A5FF"/>
                </a:solidFill>
                <a:latin typeface="TT Interphases"/>
                <a:ea typeface="TT Interphases"/>
                <a:cs typeface="TT Interphases"/>
                <a:sym typeface="TT Interphases"/>
              </a:rPr>
              <a:t> I</a:t>
            </a:r>
          </a:p>
        </p:txBody>
      </p:sp>
      <p:sp>
        <p:nvSpPr>
          <p:cNvPr id="18" name="TextBox 18"/>
          <p:cNvSpPr txBox="1"/>
          <p:nvPr/>
        </p:nvSpPr>
        <p:spPr>
          <a:xfrm>
            <a:off x="5029879" y="5364640"/>
            <a:ext cx="7713687" cy="2470209"/>
          </a:xfrm>
          <a:prstGeom prst="rect">
            <a:avLst/>
          </a:prstGeom>
        </p:spPr>
        <p:txBody>
          <a:bodyPr lIns="0" tIns="0" rIns="0" bIns="0" rtlCol="0" anchor="t">
            <a:spAutoFit/>
          </a:bodyPr>
          <a:lstStyle/>
          <a:p>
            <a:pPr algn="ctr">
              <a:lnSpc>
                <a:spcPts val="3934"/>
              </a:lnSpc>
              <a:spcBef>
                <a:spcPct val="0"/>
              </a:spcBef>
            </a:pPr>
            <a:r>
              <a:rPr lang="en-US" sz="3050" spc="-167">
                <a:solidFill>
                  <a:srgbClr val="FFFFFF"/>
                </a:solidFill>
                <a:latin typeface="TT Interphases"/>
                <a:ea typeface="TT Interphases"/>
                <a:cs typeface="TT Interphases"/>
                <a:sym typeface="TT Interphases"/>
              </a:rPr>
              <a:t>MATCHES PLAYED PER SEASON</a:t>
            </a:r>
          </a:p>
          <a:p>
            <a:pPr algn="ctr">
              <a:lnSpc>
                <a:spcPts val="3934"/>
              </a:lnSpc>
              <a:spcBef>
                <a:spcPct val="0"/>
              </a:spcBef>
            </a:pPr>
            <a:r>
              <a:rPr lang="en-US" sz="3050" spc="-167">
                <a:solidFill>
                  <a:srgbClr val="FFFFFF"/>
                </a:solidFill>
                <a:latin typeface="TT Interphases"/>
                <a:ea typeface="TT Interphases"/>
                <a:cs typeface="TT Interphases"/>
                <a:sym typeface="TT Interphases"/>
              </a:rPr>
              <a:t>WINNER &amp; RUNNER-UP TEAMS</a:t>
            </a:r>
          </a:p>
          <a:p>
            <a:pPr algn="ctr">
              <a:lnSpc>
                <a:spcPts val="3934"/>
              </a:lnSpc>
              <a:spcBef>
                <a:spcPct val="0"/>
              </a:spcBef>
            </a:pPr>
            <a:r>
              <a:rPr lang="en-US" sz="3050" spc="-167">
                <a:solidFill>
                  <a:srgbClr val="FFFFFF"/>
                </a:solidFill>
                <a:latin typeface="TT Interphases"/>
                <a:ea typeface="TT Interphases"/>
                <a:cs typeface="TT Interphases"/>
                <a:sym typeface="TT Interphases"/>
              </a:rPr>
              <a:t>TOTAL RUNS SCORED BY SEASON</a:t>
            </a:r>
          </a:p>
          <a:p>
            <a:pPr algn="ctr">
              <a:lnSpc>
                <a:spcPts val="3934"/>
              </a:lnSpc>
              <a:spcBef>
                <a:spcPct val="0"/>
              </a:spcBef>
            </a:pPr>
            <a:r>
              <a:rPr lang="en-US" sz="3050" spc="-167">
                <a:solidFill>
                  <a:srgbClr val="FFFFFF"/>
                </a:solidFill>
                <a:latin typeface="TT Interphases"/>
                <a:ea typeface="TT Interphases"/>
                <a:cs typeface="TT Interphases"/>
                <a:sym typeface="TT Interphases"/>
              </a:rPr>
              <a:t>NUMBER OF SIXES/FOURS PER SEASON</a:t>
            </a:r>
          </a:p>
          <a:p>
            <a:pPr algn="ctr">
              <a:lnSpc>
                <a:spcPts val="3934"/>
              </a:lnSpc>
              <a:spcBef>
                <a:spcPct val="0"/>
              </a:spcBef>
            </a:pPr>
            <a:r>
              <a:rPr lang="en-US" sz="3050" spc="-167">
                <a:solidFill>
                  <a:srgbClr val="FFFFFF"/>
                </a:solidFill>
                <a:latin typeface="TT Interphases"/>
                <a:ea typeface="TT Interphases"/>
                <a:cs typeface="TT Interphases"/>
                <a:sym typeface="TT Interphases"/>
              </a:rPr>
              <a:t>AVERAGE WINNING MARGIN (RUNS/WICKETS)</a:t>
            </a:r>
          </a:p>
        </p:txBody>
      </p:sp>
    </p:spTree>
    <p:extLst>
      <p:ext uri="{BB962C8B-B14F-4D97-AF65-F5344CB8AC3E}">
        <p14:creationId xmlns:p14="http://schemas.microsoft.com/office/powerpoint/2010/main" val="4039267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09505" y="3780874"/>
            <a:ext cx="2187550" cy="2567409"/>
            <a:chOff x="0" y="0"/>
            <a:chExt cx="598641" cy="702593"/>
          </a:xfrm>
        </p:grpSpPr>
        <p:sp>
          <p:nvSpPr>
            <p:cNvPr id="3" name="Freeform 3"/>
            <p:cNvSpPr/>
            <p:nvPr/>
          </p:nvSpPr>
          <p:spPr>
            <a:xfrm>
              <a:off x="0" y="0"/>
              <a:ext cx="598641" cy="702593"/>
            </a:xfrm>
            <a:custGeom>
              <a:avLst/>
              <a:gdLst/>
              <a:ahLst/>
              <a:cxnLst/>
              <a:rect l="l" t="t" r="r" b="b"/>
              <a:pathLst>
                <a:path w="598641" h="702593">
                  <a:moveTo>
                    <a:pt x="203200" y="0"/>
                  </a:moveTo>
                  <a:lnTo>
                    <a:pt x="598641" y="0"/>
                  </a:lnTo>
                  <a:lnTo>
                    <a:pt x="395441" y="702593"/>
                  </a:lnTo>
                  <a:lnTo>
                    <a:pt x="0" y="702593"/>
                  </a:lnTo>
                  <a:lnTo>
                    <a:pt x="203200" y="0"/>
                  </a:lnTo>
                  <a:close/>
                </a:path>
              </a:pathLst>
            </a:custGeom>
            <a:solidFill>
              <a:srgbClr val="44A5FF"/>
            </a:solidFill>
          </p:spPr>
          <p:txBody>
            <a:bodyPr/>
            <a:lstStyle/>
            <a:p>
              <a:endParaRPr lang="en-IN"/>
            </a:p>
          </p:txBody>
        </p:sp>
        <p:sp>
          <p:nvSpPr>
            <p:cNvPr id="4" name="TextBox 4"/>
            <p:cNvSpPr txBox="1"/>
            <p:nvPr/>
          </p:nvSpPr>
          <p:spPr>
            <a:xfrm>
              <a:off x="101600" y="57150"/>
              <a:ext cx="395441" cy="645443"/>
            </a:xfrm>
            <a:prstGeom prst="rect">
              <a:avLst/>
            </a:prstGeom>
          </p:spPr>
          <p:txBody>
            <a:bodyPr lIns="50800" tIns="50800" rIns="50800" bIns="50800" rtlCol="0" anchor="ctr"/>
            <a:lstStyle/>
            <a:p>
              <a:pPr algn="ctr">
                <a:lnSpc>
                  <a:spcPts val="1474"/>
                </a:lnSpc>
              </a:pPr>
              <a:endParaRPr/>
            </a:p>
          </p:txBody>
        </p:sp>
      </p:grpSp>
      <p:sp>
        <p:nvSpPr>
          <p:cNvPr id="5" name="Freeform 5"/>
          <p:cNvSpPr/>
          <p:nvPr/>
        </p:nvSpPr>
        <p:spPr>
          <a:xfrm>
            <a:off x="0" y="113291"/>
            <a:ext cx="18288000" cy="10060418"/>
          </a:xfrm>
          <a:custGeom>
            <a:avLst/>
            <a:gdLst/>
            <a:ahLst/>
            <a:cxnLst/>
            <a:rect l="l" t="t" r="r" b="b"/>
            <a:pathLst>
              <a:path w="18288000" h="10060418">
                <a:moveTo>
                  <a:pt x="0" y="0"/>
                </a:moveTo>
                <a:lnTo>
                  <a:pt x="18288000" y="0"/>
                </a:lnTo>
                <a:lnTo>
                  <a:pt x="18288000" y="10060418"/>
                </a:lnTo>
                <a:lnTo>
                  <a:pt x="0" y="10060418"/>
                </a:lnTo>
                <a:lnTo>
                  <a:pt x="0" y="0"/>
                </a:lnTo>
                <a:close/>
              </a:path>
            </a:pathLst>
          </a:custGeom>
          <a:blipFill>
            <a:blip r:embed="rId2"/>
            <a:stretch>
              <a:fillRect l="-49" t="-1947" b="-1947"/>
            </a:stretch>
          </a:blipFill>
        </p:spPr>
        <p:txBody>
          <a:bodyPr/>
          <a:lstStyle/>
          <a:p>
            <a:endParaRPr lang="en-IN"/>
          </a:p>
        </p:txBody>
      </p:sp>
    </p:spTree>
    <p:extLst>
      <p:ext uri="{BB962C8B-B14F-4D97-AF65-F5344CB8AC3E}">
        <p14:creationId xmlns:p14="http://schemas.microsoft.com/office/powerpoint/2010/main" val="115046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147791" y="553175"/>
            <a:ext cx="4016779" cy="4016779"/>
          </a:xfrm>
          <a:custGeom>
            <a:avLst/>
            <a:gdLst/>
            <a:ahLst/>
            <a:cxnLst/>
            <a:rect l="l" t="t" r="r" b="b"/>
            <a:pathLst>
              <a:path w="4016779" h="4016779">
                <a:moveTo>
                  <a:pt x="0" y="0"/>
                </a:moveTo>
                <a:lnTo>
                  <a:pt x="4016779" y="0"/>
                </a:lnTo>
                <a:lnTo>
                  <a:pt x="4016779" y="4016779"/>
                </a:lnTo>
                <a:lnTo>
                  <a:pt x="0" y="4016779"/>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858830"/>
            <a:ext cx="7728380" cy="1699465"/>
          </a:xfrm>
          <a:prstGeom prst="rect">
            <a:avLst/>
          </a:prstGeom>
        </p:spPr>
        <p:txBody>
          <a:bodyPr lIns="0" tIns="0" rIns="0" bIns="0" rtlCol="0" anchor="t">
            <a:spAutoFit/>
          </a:bodyPr>
          <a:lstStyle/>
          <a:p>
            <a:pPr algn="l">
              <a:lnSpc>
                <a:spcPts val="6533"/>
              </a:lnSpc>
            </a:pPr>
            <a:r>
              <a:rPr lang="en-US" sz="6533" b="1">
                <a:solidFill>
                  <a:srgbClr val="44A5FF"/>
                </a:solidFill>
                <a:latin typeface="Tomorrow Bold"/>
                <a:ea typeface="Tomorrow Bold"/>
                <a:cs typeface="Tomorrow Bold"/>
                <a:sym typeface="Tomorrow Bold"/>
              </a:rPr>
              <a:t> SUMMARY OF INSIGHTS TABLE</a:t>
            </a:r>
          </a:p>
        </p:txBody>
      </p:sp>
      <p:sp>
        <p:nvSpPr>
          <p:cNvPr id="5" name="TextBox 5"/>
          <p:cNvSpPr txBox="1"/>
          <p:nvPr/>
        </p:nvSpPr>
        <p:spPr>
          <a:xfrm>
            <a:off x="7027599" y="6844613"/>
            <a:ext cx="2834315" cy="266700"/>
          </a:xfrm>
          <a:prstGeom prst="rect">
            <a:avLst/>
          </a:prstGeom>
        </p:spPr>
        <p:txBody>
          <a:bodyPr lIns="0" tIns="0" rIns="0" bIns="0" rtlCol="0" anchor="t">
            <a:spAutoFit/>
          </a:bodyPr>
          <a:lstStyle/>
          <a:p>
            <a:pPr algn="just">
              <a:lnSpc>
                <a:spcPts val="2159"/>
              </a:lnSpc>
            </a:pPr>
            <a:r>
              <a:rPr lang="en-US" sz="1799" b="1">
                <a:solidFill>
                  <a:srgbClr val="000000"/>
                </a:solidFill>
                <a:latin typeface="TT Interphases Bold"/>
                <a:ea typeface="TT Interphases Bold"/>
                <a:cs typeface="TT Interphases Bold"/>
                <a:sym typeface="TT Interphases Bold"/>
              </a:rPr>
              <a:t>Your Description Here</a:t>
            </a:r>
          </a:p>
        </p:txBody>
      </p:sp>
      <p:sp>
        <p:nvSpPr>
          <p:cNvPr id="6" name="TextBox 6"/>
          <p:cNvSpPr txBox="1"/>
          <p:nvPr/>
        </p:nvSpPr>
        <p:spPr>
          <a:xfrm>
            <a:off x="12463692" y="6844613"/>
            <a:ext cx="2834315" cy="266700"/>
          </a:xfrm>
          <a:prstGeom prst="rect">
            <a:avLst/>
          </a:prstGeom>
        </p:spPr>
        <p:txBody>
          <a:bodyPr lIns="0" tIns="0" rIns="0" bIns="0" rtlCol="0" anchor="t">
            <a:spAutoFit/>
          </a:bodyPr>
          <a:lstStyle/>
          <a:p>
            <a:pPr algn="just">
              <a:lnSpc>
                <a:spcPts val="2159"/>
              </a:lnSpc>
            </a:pPr>
            <a:r>
              <a:rPr lang="en-US" sz="1799" b="1">
                <a:solidFill>
                  <a:srgbClr val="000000"/>
                </a:solidFill>
                <a:latin typeface="TT Interphases Bold"/>
                <a:ea typeface="TT Interphases Bold"/>
                <a:cs typeface="TT Interphases Bold"/>
                <a:sym typeface="TT Interphases Bold"/>
              </a:rPr>
              <a:t>Your Description Here</a:t>
            </a:r>
          </a:p>
        </p:txBody>
      </p:sp>
      <p:sp>
        <p:nvSpPr>
          <p:cNvPr id="7" name="TextBox 7"/>
          <p:cNvSpPr txBox="1"/>
          <p:nvPr/>
        </p:nvSpPr>
        <p:spPr>
          <a:xfrm>
            <a:off x="1238825" y="3335888"/>
            <a:ext cx="8877300" cy="382347"/>
          </a:xfrm>
          <a:prstGeom prst="rect">
            <a:avLst/>
          </a:prstGeom>
        </p:spPr>
        <p:txBody>
          <a:bodyPr lIns="0" tIns="0" rIns="0" bIns="0" rtlCol="0" anchor="t">
            <a:spAutoFit/>
          </a:bodyPr>
          <a:lstStyle/>
          <a:p>
            <a:pPr algn="ctr">
              <a:lnSpc>
                <a:spcPts val="3073"/>
              </a:lnSpc>
              <a:spcBef>
                <a:spcPct val="0"/>
              </a:spcBef>
            </a:pPr>
            <a:r>
              <a:rPr lang="en-US" sz="2382" spc="-131">
                <a:solidFill>
                  <a:srgbClr val="FFFFFF"/>
                </a:solidFill>
                <a:latin typeface="TT Interphases"/>
                <a:ea typeface="TT Interphases"/>
                <a:cs typeface="TT Interphases"/>
                <a:sym typeface="TT Interphases"/>
              </a:rPr>
              <a:t> 2023 WAS THE MOST DOMINANT SEASON IN RUNS AND WIN MARGINS.</a:t>
            </a:r>
          </a:p>
        </p:txBody>
      </p:sp>
      <p:sp>
        <p:nvSpPr>
          <p:cNvPr id="8" name="TextBox 8"/>
          <p:cNvSpPr txBox="1"/>
          <p:nvPr/>
        </p:nvSpPr>
        <p:spPr>
          <a:xfrm>
            <a:off x="1023223" y="3939628"/>
            <a:ext cx="9308505"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CHENNAI SUPER KINGS HAD THE MOST CONSISTENT FINAL APPEARANCES.</a:t>
            </a:r>
          </a:p>
        </p:txBody>
      </p:sp>
      <p:sp>
        <p:nvSpPr>
          <p:cNvPr id="9" name="TextBox 9"/>
          <p:cNvSpPr txBox="1"/>
          <p:nvPr/>
        </p:nvSpPr>
        <p:spPr>
          <a:xfrm>
            <a:off x="1238825" y="4550904"/>
            <a:ext cx="6289774" cy="391059"/>
          </a:xfrm>
          <a:prstGeom prst="rect">
            <a:avLst/>
          </a:prstGeom>
        </p:spPr>
        <p:txBody>
          <a:bodyPr lIns="0" tIns="0" rIns="0" bIns="0" rtlCol="0" anchor="t">
            <a:spAutoFit/>
          </a:bodyPr>
          <a:lstStyle/>
          <a:p>
            <a:pPr algn="ctr">
              <a:lnSpc>
                <a:spcPts val="3164"/>
              </a:lnSpc>
              <a:spcBef>
                <a:spcPct val="0"/>
              </a:spcBef>
            </a:pPr>
            <a:r>
              <a:rPr lang="en-US" sz="2453" spc="-134">
                <a:solidFill>
                  <a:srgbClr val="FFFFFF"/>
                </a:solidFill>
                <a:latin typeface="TT Interphases"/>
                <a:ea typeface="TT Interphases"/>
                <a:cs typeface="TT Interphases"/>
                <a:sym typeface="TT Interphases"/>
              </a:rPr>
              <a:t>MOST BOUNDARIES WERE HIT IN 2022 AND 2023.</a:t>
            </a:r>
          </a:p>
        </p:txBody>
      </p:sp>
      <p:sp>
        <p:nvSpPr>
          <p:cNvPr id="10" name="TextBox 10"/>
          <p:cNvSpPr txBox="1"/>
          <p:nvPr/>
        </p:nvSpPr>
        <p:spPr>
          <a:xfrm>
            <a:off x="1238825" y="5114925"/>
            <a:ext cx="6354663"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 TOTAL OF 40K BOUNDARIES (28K FOURS, 12K SIXES).</a:t>
            </a:r>
          </a:p>
        </p:txBody>
      </p:sp>
      <p:sp>
        <p:nvSpPr>
          <p:cNvPr id="11" name="TextBox 11"/>
          <p:cNvSpPr txBox="1"/>
          <p:nvPr/>
        </p:nvSpPr>
        <p:spPr>
          <a:xfrm>
            <a:off x="661066" y="6278652"/>
            <a:ext cx="14819015" cy="444780"/>
          </a:xfrm>
          <a:prstGeom prst="rect">
            <a:avLst/>
          </a:prstGeom>
        </p:spPr>
        <p:txBody>
          <a:bodyPr lIns="0" tIns="0" rIns="0" bIns="0" rtlCol="0" anchor="t">
            <a:spAutoFit/>
          </a:bodyPr>
          <a:lstStyle/>
          <a:p>
            <a:pPr algn="ctr">
              <a:lnSpc>
                <a:spcPts val="3551"/>
              </a:lnSpc>
              <a:spcBef>
                <a:spcPct val="0"/>
              </a:spcBef>
            </a:pPr>
            <a:r>
              <a:rPr lang="en-US" sz="2753" spc="-151">
                <a:solidFill>
                  <a:srgbClr val="FFFFFF"/>
                </a:solidFill>
                <a:latin typeface="TT Interphases"/>
                <a:ea typeface="TT Interphases"/>
                <a:cs typeface="TT Interphases"/>
                <a:sym typeface="TT Interphases"/>
              </a:rPr>
              <a:t>SEASON SLICER (2008–2024): LETS USERS VIEW TRENDS ACROSS ANY SELECTED RANGE OF SEASONS.</a:t>
            </a:r>
          </a:p>
        </p:txBody>
      </p:sp>
      <p:sp>
        <p:nvSpPr>
          <p:cNvPr id="12" name="TextBox 12"/>
          <p:cNvSpPr txBox="1"/>
          <p:nvPr/>
        </p:nvSpPr>
        <p:spPr>
          <a:xfrm>
            <a:off x="1150302" y="5777370"/>
            <a:ext cx="1700808" cy="346863"/>
          </a:xfrm>
          <a:prstGeom prst="rect">
            <a:avLst/>
          </a:prstGeom>
        </p:spPr>
        <p:txBody>
          <a:bodyPr lIns="0" tIns="0" rIns="0" bIns="0" rtlCol="0" anchor="t">
            <a:spAutoFit/>
          </a:bodyPr>
          <a:lstStyle/>
          <a:p>
            <a:pPr algn="ctr">
              <a:lnSpc>
                <a:spcPts val="2777"/>
              </a:lnSpc>
              <a:spcBef>
                <a:spcPct val="0"/>
              </a:spcBef>
            </a:pPr>
            <a:r>
              <a:rPr lang="en-US" sz="2153" b="1" spc="-118">
                <a:solidFill>
                  <a:srgbClr val="44A5FF"/>
                </a:solidFill>
                <a:latin typeface="TT Interphases Bold"/>
                <a:ea typeface="TT Interphases Bold"/>
                <a:cs typeface="TT Interphases Bold"/>
                <a:sym typeface="TT Interphases Bold"/>
              </a:rPr>
              <a:t> FILTERS USED</a:t>
            </a:r>
          </a:p>
        </p:txBody>
      </p:sp>
      <p:sp>
        <p:nvSpPr>
          <p:cNvPr id="13" name="TextBox 13"/>
          <p:cNvSpPr txBox="1"/>
          <p:nvPr/>
        </p:nvSpPr>
        <p:spPr>
          <a:xfrm>
            <a:off x="542111" y="6949388"/>
            <a:ext cx="9789616"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TEAM DROPDOWN: ALLOWS ANALYSIS OF A SPECIFIC TEAM'S SEASONAL STATS.</a:t>
            </a:r>
          </a:p>
        </p:txBody>
      </p:sp>
      <p:sp>
        <p:nvSpPr>
          <p:cNvPr id="14" name="TextBox 14"/>
          <p:cNvSpPr txBox="1"/>
          <p:nvPr/>
        </p:nvSpPr>
        <p:spPr>
          <a:xfrm>
            <a:off x="0" y="8122639"/>
            <a:ext cx="18288000" cy="919887"/>
          </a:xfrm>
          <a:prstGeom prst="rect">
            <a:avLst/>
          </a:prstGeom>
        </p:spPr>
        <p:txBody>
          <a:bodyPr lIns="0" tIns="0" rIns="0" bIns="0" rtlCol="0" anchor="t">
            <a:spAutoFit/>
          </a:bodyPr>
          <a:lstStyle/>
          <a:p>
            <a:pPr algn="ctr">
              <a:lnSpc>
                <a:spcPts val="3680"/>
              </a:lnSpc>
              <a:spcBef>
                <a:spcPct val="0"/>
              </a:spcBef>
            </a:pPr>
            <a:r>
              <a:rPr lang="en-US" sz="2853" spc="-156">
                <a:solidFill>
                  <a:srgbClr val="FFFFFF"/>
                </a:solidFill>
                <a:latin typeface="TT Interphases"/>
                <a:ea typeface="TT Interphases"/>
                <a:cs typeface="TT Interphases"/>
                <a:sym typeface="TT Interphases"/>
              </a:rPr>
              <a:t>THIS DASHBOARD PROVIDES A SEASON-LEVEL OVERVIEW OF IPL PERFORMANCE METRICS FROM 2008 TO 2024, FOCUSING ON BATTING MILESTONES, MATCH STATISTICS, WIN MARGINS, AND SEASON OUTCOMES.</a:t>
            </a:r>
          </a:p>
        </p:txBody>
      </p:sp>
    </p:spTree>
    <p:extLst>
      <p:ext uri="{BB962C8B-B14F-4D97-AF65-F5344CB8AC3E}">
        <p14:creationId xmlns:p14="http://schemas.microsoft.com/office/powerpoint/2010/main" val="1205725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4171367" y="6223883"/>
            <a:ext cx="2102380" cy="2799379"/>
            <a:chOff x="0" y="0"/>
            <a:chExt cx="1042064" cy="1387538"/>
          </a:xfrm>
        </p:grpSpPr>
        <p:sp>
          <p:nvSpPr>
            <p:cNvPr id="4" name="Freeform 4"/>
            <p:cNvSpPr/>
            <p:nvPr/>
          </p:nvSpPr>
          <p:spPr>
            <a:xfrm>
              <a:off x="0" y="0"/>
              <a:ext cx="1042064" cy="1387538"/>
            </a:xfrm>
            <a:custGeom>
              <a:avLst/>
              <a:gdLst/>
              <a:ahLst/>
              <a:cxnLst/>
              <a:rect l="l" t="t" r="r" b="b"/>
              <a:pathLst>
                <a:path w="1042064" h="1387538">
                  <a:moveTo>
                    <a:pt x="203200" y="0"/>
                  </a:moveTo>
                  <a:lnTo>
                    <a:pt x="1042064" y="0"/>
                  </a:lnTo>
                  <a:lnTo>
                    <a:pt x="838864" y="1387538"/>
                  </a:lnTo>
                  <a:lnTo>
                    <a:pt x="0" y="1387538"/>
                  </a:lnTo>
                  <a:lnTo>
                    <a:pt x="203200" y="0"/>
                  </a:lnTo>
                  <a:close/>
                </a:path>
              </a:pathLst>
            </a:custGeom>
            <a:solidFill>
              <a:srgbClr val="44A5FF"/>
            </a:solidFill>
          </p:spPr>
          <p:txBody>
            <a:bodyPr/>
            <a:lstStyle/>
            <a:p>
              <a:endParaRPr lang="en-IN"/>
            </a:p>
          </p:txBody>
        </p:sp>
        <p:sp>
          <p:nvSpPr>
            <p:cNvPr id="5" name="TextBox 5"/>
            <p:cNvSpPr txBox="1"/>
            <p:nvPr/>
          </p:nvSpPr>
          <p:spPr>
            <a:xfrm>
              <a:off x="101600" y="57150"/>
              <a:ext cx="838864" cy="1330388"/>
            </a:xfrm>
            <a:prstGeom prst="rect">
              <a:avLst/>
            </a:prstGeom>
          </p:spPr>
          <p:txBody>
            <a:bodyPr lIns="50800" tIns="50800" rIns="50800" bIns="50800" rtlCol="0" anchor="ctr"/>
            <a:lstStyle/>
            <a:p>
              <a:pPr algn="ctr">
                <a:lnSpc>
                  <a:spcPts val="1474"/>
                </a:lnSpc>
              </a:pPr>
              <a:endParaRPr/>
            </a:p>
          </p:txBody>
        </p:sp>
      </p:grpSp>
      <p:grpSp>
        <p:nvGrpSpPr>
          <p:cNvPr id="6" name="Group 6"/>
          <p:cNvGrpSpPr/>
          <p:nvPr/>
        </p:nvGrpSpPr>
        <p:grpSpPr>
          <a:xfrm>
            <a:off x="15222557" y="7200900"/>
            <a:ext cx="2102380" cy="2799379"/>
            <a:chOff x="0" y="0"/>
            <a:chExt cx="1042064" cy="1387538"/>
          </a:xfrm>
        </p:grpSpPr>
        <p:sp>
          <p:nvSpPr>
            <p:cNvPr id="7" name="Freeform 7"/>
            <p:cNvSpPr/>
            <p:nvPr/>
          </p:nvSpPr>
          <p:spPr>
            <a:xfrm>
              <a:off x="0" y="0"/>
              <a:ext cx="1042064" cy="1387538"/>
            </a:xfrm>
            <a:custGeom>
              <a:avLst/>
              <a:gdLst/>
              <a:ahLst/>
              <a:cxnLst/>
              <a:rect l="l" t="t" r="r" b="b"/>
              <a:pathLst>
                <a:path w="1042064" h="1387538">
                  <a:moveTo>
                    <a:pt x="203200" y="0"/>
                  </a:moveTo>
                  <a:lnTo>
                    <a:pt x="1042064" y="0"/>
                  </a:lnTo>
                  <a:lnTo>
                    <a:pt x="838864" y="1387538"/>
                  </a:lnTo>
                  <a:lnTo>
                    <a:pt x="0" y="1387538"/>
                  </a:lnTo>
                  <a:lnTo>
                    <a:pt x="203200" y="0"/>
                  </a:lnTo>
                  <a:close/>
                </a:path>
              </a:pathLst>
            </a:custGeom>
            <a:solidFill>
              <a:srgbClr val="44A5FF"/>
            </a:solidFill>
          </p:spPr>
          <p:txBody>
            <a:bodyPr/>
            <a:lstStyle/>
            <a:p>
              <a:endParaRPr lang="en-IN"/>
            </a:p>
          </p:txBody>
        </p:sp>
        <p:sp>
          <p:nvSpPr>
            <p:cNvPr id="8" name="TextBox 8"/>
            <p:cNvSpPr txBox="1"/>
            <p:nvPr/>
          </p:nvSpPr>
          <p:spPr>
            <a:xfrm>
              <a:off x="101600" y="57150"/>
              <a:ext cx="838864" cy="1330388"/>
            </a:xfrm>
            <a:prstGeom prst="rect">
              <a:avLst/>
            </a:prstGeom>
          </p:spPr>
          <p:txBody>
            <a:bodyPr lIns="50800" tIns="50800" rIns="50800" bIns="50800" rtlCol="0" anchor="ctr"/>
            <a:lstStyle/>
            <a:p>
              <a:pPr algn="ctr">
                <a:lnSpc>
                  <a:spcPts val="1474"/>
                </a:lnSpc>
              </a:pPr>
              <a:endParaRPr/>
            </a:p>
          </p:txBody>
        </p:sp>
      </p:grpSp>
      <p:sp>
        <p:nvSpPr>
          <p:cNvPr id="9" name="Freeform 9"/>
          <p:cNvSpPr/>
          <p:nvPr/>
        </p:nvSpPr>
        <p:spPr>
          <a:xfrm>
            <a:off x="1028700" y="5628392"/>
            <a:ext cx="701142" cy="892658"/>
          </a:xfrm>
          <a:custGeom>
            <a:avLst/>
            <a:gdLst/>
            <a:ahLst/>
            <a:cxnLst/>
            <a:rect l="l" t="t" r="r" b="b"/>
            <a:pathLst>
              <a:path w="701142" h="892658">
                <a:moveTo>
                  <a:pt x="0" y="0"/>
                </a:moveTo>
                <a:lnTo>
                  <a:pt x="701142" y="0"/>
                </a:lnTo>
                <a:lnTo>
                  <a:pt x="701142" y="892658"/>
                </a:lnTo>
                <a:lnTo>
                  <a:pt x="0" y="8926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6472462" y="5628392"/>
            <a:ext cx="879674" cy="892658"/>
          </a:xfrm>
          <a:custGeom>
            <a:avLst/>
            <a:gdLst/>
            <a:ahLst/>
            <a:cxnLst/>
            <a:rect l="l" t="t" r="r" b="b"/>
            <a:pathLst>
              <a:path w="879674" h="892658">
                <a:moveTo>
                  <a:pt x="0" y="0"/>
                </a:moveTo>
                <a:lnTo>
                  <a:pt x="879674" y="0"/>
                </a:lnTo>
                <a:lnTo>
                  <a:pt x="879674" y="892658"/>
                </a:lnTo>
                <a:lnTo>
                  <a:pt x="0" y="892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350125" y="4952792"/>
            <a:ext cx="5221008" cy="3848308"/>
          </a:xfrm>
          <a:custGeom>
            <a:avLst/>
            <a:gdLst/>
            <a:ahLst/>
            <a:cxnLst/>
            <a:rect l="l" t="t" r="r" b="b"/>
            <a:pathLst>
              <a:path w="6253172" h="4007558">
                <a:moveTo>
                  <a:pt x="0" y="0"/>
                </a:moveTo>
                <a:lnTo>
                  <a:pt x="6253173" y="0"/>
                </a:lnTo>
                <a:lnTo>
                  <a:pt x="6253173" y="4007558"/>
                </a:lnTo>
                <a:lnTo>
                  <a:pt x="0" y="4007558"/>
                </a:lnTo>
                <a:lnTo>
                  <a:pt x="0" y="0"/>
                </a:lnTo>
                <a:close/>
              </a:path>
            </a:pathLst>
          </a:custGeom>
          <a:blipFill>
            <a:blip r:embed="rId8"/>
            <a:stretch>
              <a:fillRect/>
            </a:stretch>
          </a:blipFill>
        </p:spPr>
        <p:txBody>
          <a:bodyPr/>
          <a:lstStyle/>
          <a:p>
            <a:endParaRPr lang="en-IN"/>
          </a:p>
        </p:txBody>
      </p:sp>
      <p:sp>
        <p:nvSpPr>
          <p:cNvPr id="12" name="TextBox 12"/>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44A5FF"/>
                </a:solidFill>
                <a:latin typeface="TT Interphases Bold"/>
                <a:ea typeface="TT Interphases Bold"/>
                <a:cs typeface="TT Interphases Bold"/>
                <a:sym typeface="TT Interphases Bold"/>
              </a:rPr>
              <a:t>LARANA CLUB</a:t>
            </a:r>
          </a:p>
        </p:txBody>
      </p:sp>
      <p:sp>
        <p:nvSpPr>
          <p:cNvPr id="13" name="TextBox 13"/>
          <p:cNvSpPr txBox="1"/>
          <p:nvPr/>
        </p:nvSpPr>
        <p:spPr>
          <a:xfrm>
            <a:off x="4153582" y="661493"/>
            <a:ext cx="6397109" cy="2528140"/>
          </a:xfrm>
          <a:prstGeom prst="rect">
            <a:avLst/>
          </a:prstGeom>
        </p:spPr>
        <p:txBody>
          <a:bodyPr lIns="0" tIns="0" rIns="0" bIns="0" rtlCol="0" anchor="t">
            <a:spAutoFit/>
          </a:bodyPr>
          <a:lstStyle/>
          <a:p>
            <a:pPr algn="l">
              <a:lnSpc>
                <a:spcPts val="6533"/>
              </a:lnSpc>
            </a:pPr>
            <a:r>
              <a:rPr lang="en-US" sz="6533" b="1">
                <a:solidFill>
                  <a:srgbClr val="44A5FF"/>
                </a:solidFill>
                <a:latin typeface="Tomorrow Bold"/>
                <a:ea typeface="Tomorrow Bold"/>
                <a:cs typeface="Tomorrow Bold"/>
                <a:sym typeface="Tomorrow Bold"/>
              </a:rPr>
              <a:t>WELCOME TO DASHBOARD 02</a:t>
            </a:r>
          </a:p>
        </p:txBody>
      </p:sp>
      <p:sp>
        <p:nvSpPr>
          <p:cNvPr id="14" name="TextBox 14"/>
          <p:cNvSpPr txBox="1"/>
          <p:nvPr/>
        </p:nvSpPr>
        <p:spPr>
          <a:xfrm>
            <a:off x="1028700" y="6670821"/>
            <a:ext cx="2834315" cy="295275"/>
          </a:xfrm>
          <a:prstGeom prst="rect">
            <a:avLst/>
          </a:prstGeom>
        </p:spPr>
        <p:txBody>
          <a:bodyPr lIns="0" tIns="0" rIns="0" bIns="0" rtlCol="0" anchor="t">
            <a:spAutoFit/>
          </a:bodyPr>
          <a:lstStyle/>
          <a:p>
            <a:pPr algn="just">
              <a:lnSpc>
                <a:spcPts val="2399"/>
              </a:lnSpc>
            </a:pPr>
            <a:r>
              <a:rPr lang="en-US" sz="1999" b="1">
                <a:solidFill>
                  <a:srgbClr val="000000"/>
                </a:solidFill>
                <a:latin typeface="TT Interphases Bold"/>
                <a:ea typeface="TT Interphases Bold"/>
                <a:cs typeface="TT Interphases Bold"/>
                <a:sym typeface="TT Interphases Bold"/>
              </a:rPr>
              <a:t>Vision</a:t>
            </a:r>
          </a:p>
        </p:txBody>
      </p:sp>
      <p:sp>
        <p:nvSpPr>
          <p:cNvPr id="15" name="TextBox 15"/>
          <p:cNvSpPr txBox="1"/>
          <p:nvPr/>
        </p:nvSpPr>
        <p:spPr>
          <a:xfrm>
            <a:off x="6472462" y="6670821"/>
            <a:ext cx="2834315" cy="285750"/>
          </a:xfrm>
          <a:prstGeom prst="rect">
            <a:avLst/>
          </a:prstGeom>
        </p:spPr>
        <p:txBody>
          <a:bodyPr lIns="0" tIns="0" rIns="0" bIns="0" rtlCol="0" anchor="t">
            <a:spAutoFit/>
          </a:bodyPr>
          <a:lstStyle/>
          <a:p>
            <a:pPr algn="just">
              <a:lnSpc>
                <a:spcPts val="2279"/>
              </a:lnSpc>
            </a:pPr>
            <a:r>
              <a:rPr lang="en-US" sz="1899" b="1">
                <a:solidFill>
                  <a:srgbClr val="000000"/>
                </a:solidFill>
                <a:latin typeface="TT Interphases Bold"/>
                <a:ea typeface="TT Interphases Bold"/>
                <a:cs typeface="TT Interphases Bold"/>
                <a:sym typeface="TT Interphases Bold"/>
              </a:rPr>
              <a:t>Mission</a:t>
            </a:r>
          </a:p>
        </p:txBody>
      </p:sp>
      <p:sp>
        <p:nvSpPr>
          <p:cNvPr id="16" name="TextBox 16"/>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HOME</a:t>
            </a:r>
          </a:p>
        </p:txBody>
      </p:sp>
      <p:sp>
        <p:nvSpPr>
          <p:cNvPr id="17" name="TextBox 17"/>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SERVICE</a:t>
            </a:r>
          </a:p>
        </p:txBody>
      </p:sp>
      <p:sp>
        <p:nvSpPr>
          <p:cNvPr id="18" name="TextBox 18"/>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ABOUT US</a:t>
            </a:r>
          </a:p>
        </p:txBody>
      </p:sp>
      <p:sp>
        <p:nvSpPr>
          <p:cNvPr id="19" name="TextBox 19"/>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CONTACT US</a:t>
            </a:r>
          </a:p>
        </p:txBody>
      </p:sp>
      <p:sp>
        <p:nvSpPr>
          <p:cNvPr id="20" name="TextBox 20"/>
          <p:cNvSpPr txBox="1"/>
          <p:nvPr/>
        </p:nvSpPr>
        <p:spPr>
          <a:xfrm>
            <a:off x="5706823" y="5397855"/>
            <a:ext cx="7199908" cy="2517357"/>
          </a:xfrm>
          <a:prstGeom prst="rect">
            <a:avLst/>
          </a:prstGeom>
        </p:spPr>
        <p:txBody>
          <a:bodyPr lIns="0" tIns="0" rIns="0" bIns="0" rtlCol="0" anchor="t">
            <a:spAutoFit/>
          </a:bodyPr>
          <a:lstStyle/>
          <a:p>
            <a:pPr algn="ctr">
              <a:lnSpc>
                <a:spcPts val="3988"/>
              </a:lnSpc>
              <a:spcBef>
                <a:spcPct val="0"/>
              </a:spcBef>
            </a:pPr>
            <a:r>
              <a:rPr lang="en-US" sz="3092" spc="-170" dirty="0">
                <a:solidFill>
                  <a:srgbClr val="FFFFFF"/>
                </a:solidFill>
                <a:latin typeface="TT Interphases"/>
                <a:ea typeface="TT Interphases"/>
                <a:cs typeface="TT Interphases"/>
                <a:sym typeface="TT Interphases"/>
              </a:rPr>
              <a:t>TEAM-WISE WIN PERCENTAGE</a:t>
            </a:r>
          </a:p>
          <a:p>
            <a:pPr algn="ctr">
              <a:lnSpc>
                <a:spcPts val="3988"/>
              </a:lnSpc>
              <a:spcBef>
                <a:spcPct val="0"/>
              </a:spcBef>
            </a:pPr>
            <a:r>
              <a:rPr lang="en-US" sz="3092" spc="-170" dirty="0">
                <a:solidFill>
                  <a:srgbClr val="FFFFFF"/>
                </a:solidFill>
                <a:latin typeface="TT Interphases"/>
                <a:ea typeface="TT Interphases"/>
                <a:cs typeface="TT Interphases"/>
                <a:sym typeface="TT Interphases"/>
              </a:rPr>
              <a:t>WINS BY TOSS DECISION (BAT/FIELD)</a:t>
            </a:r>
          </a:p>
          <a:p>
            <a:pPr algn="ctr">
              <a:lnSpc>
                <a:spcPts val="3988"/>
              </a:lnSpc>
              <a:spcBef>
                <a:spcPct val="0"/>
              </a:spcBef>
            </a:pPr>
            <a:r>
              <a:rPr lang="en-US" sz="3092" spc="-170" dirty="0">
                <a:solidFill>
                  <a:srgbClr val="FFFFFF"/>
                </a:solidFill>
                <a:latin typeface="TT Interphases"/>
                <a:ea typeface="TT Interphases"/>
                <a:cs typeface="TT Interphases"/>
                <a:sym typeface="TT Interphases"/>
              </a:rPr>
              <a:t>TEAM'S MATCH RESULT TRENDS BY SEASON</a:t>
            </a:r>
          </a:p>
          <a:p>
            <a:pPr algn="ctr">
              <a:lnSpc>
                <a:spcPts val="3988"/>
              </a:lnSpc>
              <a:spcBef>
                <a:spcPct val="0"/>
              </a:spcBef>
            </a:pPr>
            <a:r>
              <a:rPr lang="en-US" sz="3092" spc="-170" dirty="0">
                <a:solidFill>
                  <a:srgbClr val="FFFFFF"/>
                </a:solidFill>
                <a:latin typeface="TT Interphases"/>
                <a:ea typeface="TT Interphases"/>
                <a:cs typeface="TT Interphases"/>
                <a:sym typeface="TT Interphases"/>
              </a:rPr>
              <a:t>HEAD-TO-HEAD WINS/LOSSES</a:t>
            </a:r>
          </a:p>
          <a:p>
            <a:pPr algn="ctr">
              <a:lnSpc>
                <a:spcPts val="3988"/>
              </a:lnSpc>
              <a:spcBef>
                <a:spcPct val="0"/>
              </a:spcBef>
            </a:pPr>
            <a:r>
              <a:rPr lang="en-US" sz="3092" spc="-170" dirty="0">
                <a:solidFill>
                  <a:srgbClr val="FFFFFF"/>
                </a:solidFill>
                <a:latin typeface="TT Interphases"/>
                <a:ea typeface="TT Interphases"/>
                <a:cs typeface="TT Interphases"/>
                <a:sym typeface="TT Interphases"/>
              </a:rPr>
              <a:t>PERFORMANCE IN FINALS</a:t>
            </a:r>
          </a:p>
        </p:txBody>
      </p:sp>
      <p:sp>
        <p:nvSpPr>
          <p:cNvPr id="21" name="TextBox 21"/>
          <p:cNvSpPr txBox="1"/>
          <p:nvPr/>
        </p:nvSpPr>
        <p:spPr>
          <a:xfrm>
            <a:off x="6622323" y="2933701"/>
            <a:ext cx="3512277" cy="1012200"/>
          </a:xfrm>
          <a:prstGeom prst="rect">
            <a:avLst/>
          </a:prstGeom>
        </p:spPr>
        <p:txBody>
          <a:bodyPr wrap="square" lIns="0" tIns="0" rIns="0" bIns="0" rtlCol="0" anchor="t">
            <a:spAutoFit/>
          </a:bodyPr>
          <a:lstStyle/>
          <a:p>
            <a:pPr algn="ctr">
              <a:lnSpc>
                <a:spcPts val="4067"/>
              </a:lnSpc>
              <a:spcBef>
                <a:spcPct val="0"/>
              </a:spcBef>
            </a:pPr>
            <a:r>
              <a:rPr lang="en-US" sz="3153" b="1" spc="-173" dirty="0">
                <a:solidFill>
                  <a:srgbClr val="FFFFFF"/>
                </a:solidFill>
                <a:latin typeface="TT Interphases Bold"/>
                <a:ea typeface="TT Interphases Bold"/>
                <a:cs typeface="TT Interphases Bold"/>
                <a:sym typeface="TT Interphases Bold"/>
              </a:rPr>
              <a:t> TEAM PERFORMANCE</a:t>
            </a:r>
          </a:p>
        </p:txBody>
      </p:sp>
    </p:spTree>
    <p:extLst>
      <p:ext uri="{BB962C8B-B14F-4D97-AF65-F5344CB8AC3E}">
        <p14:creationId xmlns:p14="http://schemas.microsoft.com/office/powerpoint/2010/main" val="305185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309" b="-2357"/>
            </a:stretch>
          </a:blipFill>
        </p:spPr>
        <p:txBody>
          <a:bodyPr/>
          <a:lstStyle/>
          <a:p>
            <a:endParaRPr lang="en-IN"/>
          </a:p>
        </p:txBody>
      </p:sp>
    </p:spTree>
    <p:extLst>
      <p:ext uri="{BB962C8B-B14F-4D97-AF65-F5344CB8AC3E}">
        <p14:creationId xmlns:p14="http://schemas.microsoft.com/office/powerpoint/2010/main" val="408541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8185067" y="7200900"/>
            <a:ext cx="13387499" cy="3884097"/>
            <a:chOff x="0" y="0"/>
            <a:chExt cx="3525926" cy="1022972"/>
          </a:xfrm>
        </p:grpSpPr>
        <p:sp>
          <p:nvSpPr>
            <p:cNvPr id="4" name="Freeform 4"/>
            <p:cNvSpPr/>
            <p:nvPr/>
          </p:nvSpPr>
          <p:spPr>
            <a:xfrm>
              <a:off x="0" y="0"/>
              <a:ext cx="3525925" cy="1022972"/>
            </a:xfrm>
            <a:custGeom>
              <a:avLst/>
              <a:gdLst/>
              <a:ahLst/>
              <a:cxnLst/>
              <a:rect l="l" t="t" r="r" b="b"/>
              <a:pathLst>
                <a:path w="3525925" h="1022972">
                  <a:moveTo>
                    <a:pt x="203200" y="0"/>
                  </a:moveTo>
                  <a:lnTo>
                    <a:pt x="3525925" y="0"/>
                  </a:lnTo>
                  <a:lnTo>
                    <a:pt x="3322725" y="1022972"/>
                  </a:lnTo>
                  <a:lnTo>
                    <a:pt x="0" y="1022972"/>
                  </a:lnTo>
                  <a:lnTo>
                    <a:pt x="203200" y="0"/>
                  </a:lnTo>
                  <a:close/>
                </a:path>
              </a:pathLst>
            </a:custGeom>
            <a:solidFill>
              <a:srgbClr val="44A5FF"/>
            </a:solidFill>
          </p:spPr>
          <p:txBody>
            <a:bodyPr/>
            <a:lstStyle/>
            <a:p>
              <a:endParaRPr lang="en-IN"/>
            </a:p>
          </p:txBody>
        </p:sp>
        <p:sp>
          <p:nvSpPr>
            <p:cNvPr id="5" name="TextBox 5"/>
            <p:cNvSpPr txBox="1"/>
            <p:nvPr/>
          </p:nvSpPr>
          <p:spPr>
            <a:xfrm>
              <a:off x="101600" y="57150"/>
              <a:ext cx="3322726" cy="965822"/>
            </a:xfrm>
            <a:prstGeom prst="rect">
              <a:avLst/>
            </a:prstGeom>
          </p:spPr>
          <p:txBody>
            <a:bodyPr lIns="50800" tIns="50800" rIns="50800" bIns="50800" rtlCol="0" anchor="ctr"/>
            <a:lstStyle/>
            <a:p>
              <a:pPr algn="ctr">
                <a:lnSpc>
                  <a:spcPts val="1474"/>
                </a:lnSpc>
              </a:pPr>
              <a:endParaRPr/>
            </a:p>
          </p:txBody>
        </p:sp>
      </p:grpSp>
      <p:grpSp>
        <p:nvGrpSpPr>
          <p:cNvPr id="6" name="Group 6"/>
          <p:cNvGrpSpPr/>
          <p:nvPr/>
        </p:nvGrpSpPr>
        <p:grpSpPr>
          <a:xfrm>
            <a:off x="6578534" y="327481"/>
            <a:ext cx="1395642" cy="2236826"/>
            <a:chOff x="0" y="0"/>
            <a:chExt cx="802881" cy="1286795"/>
          </a:xfrm>
        </p:grpSpPr>
        <p:sp>
          <p:nvSpPr>
            <p:cNvPr id="7" name="Freeform 7"/>
            <p:cNvSpPr/>
            <p:nvPr/>
          </p:nvSpPr>
          <p:spPr>
            <a:xfrm>
              <a:off x="0" y="0"/>
              <a:ext cx="802881" cy="1286795"/>
            </a:xfrm>
            <a:custGeom>
              <a:avLst/>
              <a:gdLst/>
              <a:ahLst/>
              <a:cxnLst/>
              <a:rect l="l" t="t" r="r" b="b"/>
              <a:pathLst>
                <a:path w="802881" h="1286795">
                  <a:moveTo>
                    <a:pt x="203200" y="0"/>
                  </a:moveTo>
                  <a:lnTo>
                    <a:pt x="802881" y="0"/>
                  </a:lnTo>
                  <a:lnTo>
                    <a:pt x="599681" y="1286795"/>
                  </a:lnTo>
                  <a:lnTo>
                    <a:pt x="0" y="1286795"/>
                  </a:lnTo>
                  <a:lnTo>
                    <a:pt x="203200" y="0"/>
                  </a:lnTo>
                  <a:close/>
                </a:path>
              </a:pathLst>
            </a:custGeom>
            <a:solidFill>
              <a:srgbClr val="44A5FF"/>
            </a:solidFill>
          </p:spPr>
          <p:txBody>
            <a:bodyPr/>
            <a:lstStyle/>
            <a:p>
              <a:endParaRPr lang="en-IN"/>
            </a:p>
          </p:txBody>
        </p:sp>
        <p:sp>
          <p:nvSpPr>
            <p:cNvPr id="8" name="TextBox 8"/>
            <p:cNvSpPr txBox="1"/>
            <p:nvPr/>
          </p:nvSpPr>
          <p:spPr>
            <a:xfrm>
              <a:off x="101600" y="57150"/>
              <a:ext cx="599681" cy="1229645"/>
            </a:xfrm>
            <a:prstGeom prst="rect">
              <a:avLst/>
            </a:prstGeom>
          </p:spPr>
          <p:txBody>
            <a:bodyPr lIns="50800" tIns="50800" rIns="50800" bIns="50800" rtlCol="0" anchor="ctr"/>
            <a:lstStyle/>
            <a:p>
              <a:pPr algn="ctr">
                <a:lnSpc>
                  <a:spcPts val="1474"/>
                </a:lnSpc>
              </a:pPr>
              <a:endParaRPr/>
            </a:p>
          </p:txBody>
        </p:sp>
      </p:grpSp>
      <p:grpSp>
        <p:nvGrpSpPr>
          <p:cNvPr id="9" name="Group 9"/>
          <p:cNvGrpSpPr/>
          <p:nvPr/>
        </p:nvGrpSpPr>
        <p:grpSpPr>
          <a:xfrm>
            <a:off x="7272958" y="1018731"/>
            <a:ext cx="1395642" cy="2236826"/>
            <a:chOff x="0" y="0"/>
            <a:chExt cx="802881" cy="1286795"/>
          </a:xfrm>
        </p:grpSpPr>
        <p:sp>
          <p:nvSpPr>
            <p:cNvPr id="10" name="Freeform 10"/>
            <p:cNvSpPr/>
            <p:nvPr/>
          </p:nvSpPr>
          <p:spPr>
            <a:xfrm>
              <a:off x="0" y="0"/>
              <a:ext cx="802881" cy="1286795"/>
            </a:xfrm>
            <a:custGeom>
              <a:avLst/>
              <a:gdLst/>
              <a:ahLst/>
              <a:cxnLst/>
              <a:rect l="l" t="t" r="r" b="b"/>
              <a:pathLst>
                <a:path w="802881" h="1286795">
                  <a:moveTo>
                    <a:pt x="203200" y="0"/>
                  </a:moveTo>
                  <a:lnTo>
                    <a:pt x="802881" y="0"/>
                  </a:lnTo>
                  <a:lnTo>
                    <a:pt x="599681" y="1286795"/>
                  </a:lnTo>
                  <a:lnTo>
                    <a:pt x="0" y="1286795"/>
                  </a:lnTo>
                  <a:lnTo>
                    <a:pt x="203200" y="0"/>
                  </a:lnTo>
                  <a:close/>
                </a:path>
              </a:pathLst>
            </a:custGeom>
            <a:solidFill>
              <a:srgbClr val="44A5FF"/>
            </a:solidFill>
          </p:spPr>
          <p:txBody>
            <a:bodyPr/>
            <a:lstStyle/>
            <a:p>
              <a:endParaRPr lang="en-IN"/>
            </a:p>
          </p:txBody>
        </p:sp>
        <p:sp>
          <p:nvSpPr>
            <p:cNvPr id="11" name="TextBox 11"/>
            <p:cNvSpPr txBox="1"/>
            <p:nvPr/>
          </p:nvSpPr>
          <p:spPr>
            <a:xfrm>
              <a:off x="101600" y="57150"/>
              <a:ext cx="599681" cy="1229645"/>
            </a:xfrm>
            <a:prstGeom prst="rect">
              <a:avLst/>
            </a:prstGeom>
          </p:spPr>
          <p:txBody>
            <a:bodyPr lIns="50800" tIns="50800" rIns="50800" bIns="50800" rtlCol="0" anchor="ctr"/>
            <a:lstStyle/>
            <a:p>
              <a:pPr algn="ctr">
                <a:lnSpc>
                  <a:spcPts val="1474"/>
                </a:lnSpc>
              </a:pPr>
              <a:endParaRPr/>
            </a:p>
          </p:txBody>
        </p:sp>
      </p:grpSp>
      <p:sp>
        <p:nvSpPr>
          <p:cNvPr id="12" name="Freeform 12"/>
          <p:cNvSpPr/>
          <p:nvPr/>
        </p:nvSpPr>
        <p:spPr>
          <a:xfrm>
            <a:off x="11611078" y="1268792"/>
            <a:ext cx="4016779" cy="4016779"/>
          </a:xfrm>
          <a:custGeom>
            <a:avLst/>
            <a:gdLst/>
            <a:ahLst/>
            <a:cxnLst/>
            <a:rect l="l" t="t" r="r" b="b"/>
            <a:pathLst>
              <a:path w="4016779" h="4016779">
                <a:moveTo>
                  <a:pt x="0" y="0"/>
                </a:moveTo>
                <a:lnTo>
                  <a:pt x="4016779" y="0"/>
                </a:lnTo>
                <a:lnTo>
                  <a:pt x="4016779" y="4016780"/>
                </a:lnTo>
                <a:lnTo>
                  <a:pt x="0" y="4016780"/>
                </a:lnTo>
                <a:lnTo>
                  <a:pt x="0" y="0"/>
                </a:lnTo>
                <a:close/>
              </a:path>
            </a:pathLst>
          </a:custGeom>
          <a:blipFill>
            <a:blip r:embed="rId4"/>
            <a:stretch>
              <a:fillRect/>
            </a:stretch>
          </a:blipFill>
        </p:spPr>
        <p:txBody>
          <a:bodyPr/>
          <a:lstStyle/>
          <a:p>
            <a:endParaRPr lang="en-IN"/>
          </a:p>
        </p:txBody>
      </p:sp>
      <p:sp>
        <p:nvSpPr>
          <p:cNvPr id="13" name="TextBox 13"/>
          <p:cNvSpPr txBox="1"/>
          <p:nvPr/>
        </p:nvSpPr>
        <p:spPr>
          <a:xfrm>
            <a:off x="611257" y="1441883"/>
            <a:ext cx="4294607" cy="1813675"/>
          </a:xfrm>
          <a:prstGeom prst="rect">
            <a:avLst/>
          </a:prstGeom>
        </p:spPr>
        <p:txBody>
          <a:bodyPr lIns="0" tIns="0" rIns="0" bIns="0" rtlCol="0" anchor="t">
            <a:spAutoFit/>
          </a:bodyPr>
          <a:lstStyle/>
          <a:p>
            <a:pPr algn="l">
              <a:lnSpc>
                <a:spcPts val="4679"/>
              </a:lnSpc>
            </a:pPr>
            <a:r>
              <a:rPr lang="en-US" sz="4679" b="1">
                <a:solidFill>
                  <a:srgbClr val="44A5FF"/>
                </a:solidFill>
                <a:latin typeface="Tomorrow Bold"/>
                <a:ea typeface="Tomorrow Bold"/>
                <a:cs typeface="Tomorrow Bold"/>
                <a:sym typeface="Tomorrow Bold"/>
              </a:rPr>
              <a:t> Summary of Insights Table</a:t>
            </a:r>
          </a:p>
        </p:txBody>
      </p:sp>
      <p:sp>
        <p:nvSpPr>
          <p:cNvPr id="14" name="TextBox 14"/>
          <p:cNvSpPr txBox="1"/>
          <p:nvPr/>
        </p:nvSpPr>
        <p:spPr>
          <a:xfrm>
            <a:off x="0" y="3536872"/>
            <a:ext cx="6881912" cy="391059"/>
          </a:xfrm>
          <a:prstGeom prst="rect">
            <a:avLst/>
          </a:prstGeom>
        </p:spPr>
        <p:txBody>
          <a:bodyPr lIns="0" tIns="0" rIns="0" bIns="0" rtlCol="0" anchor="t">
            <a:spAutoFit/>
          </a:bodyPr>
          <a:lstStyle/>
          <a:p>
            <a:pPr algn="ctr">
              <a:lnSpc>
                <a:spcPts val="3164"/>
              </a:lnSpc>
              <a:spcBef>
                <a:spcPct val="0"/>
              </a:spcBef>
            </a:pPr>
            <a:r>
              <a:rPr lang="en-US" sz="2453" b="1" spc="-134">
                <a:solidFill>
                  <a:srgbClr val="F3F4F8"/>
                </a:solidFill>
                <a:latin typeface="TT Interphases Bold"/>
                <a:ea typeface="TT Interphases Bold"/>
                <a:cs typeface="TT Interphases Bold"/>
                <a:sym typeface="TT Interphases Bold"/>
              </a:rPr>
              <a:t>6 KEY INSIGHTS FROM THE DASHBOARD</a:t>
            </a:r>
          </a:p>
        </p:txBody>
      </p:sp>
      <p:sp>
        <p:nvSpPr>
          <p:cNvPr id="15" name="TextBox 15"/>
          <p:cNvSpPr txBox="1"/>
          <p:nvPr/>
        </p:nvSpPr>
        <p:spPr>
          <a:xfrm>
            <a:off x="654318" y="4280355"/>
            <a:ext cx="7370564"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1. SUNRISERS HYDERABAD MARKED AS “TOP FINAL WINNER”</a:t>
            </a:r>
          </a:p>
        </p:txBody>
      </p:sp>
      <p:sp>
        <p:nvSpPr>
          <p:cNvPr id="16" name="TextBox 16"/>
          <p:cNvSpPr txBox="1"/>
          <p:nvPr/>
        </p:nvSpPr>
        <p:spPr>
          <a:xfrm>
            <a:off x="492541" y="5015457"/>
            <a:ext cx="6846193"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2. TOTAL TEAM WINS = 74 (FOR SELECTED FILTER/TEAM)</a:t>
            </a:r>
          </a:p>
        </p:txBody>
      </p:sp>
      <p:sp>
        <p:nvSpPr>
          <p:cNvPr id="17" name="TextBox 17"/>
          <p:cNvSpPr txBox="1"/>
          <p:nvPr/>
        </p:nvSpPr>
        <p:spPr>
          <a:xfrm>
            <a:off x="492541" y="5662405"/>
            <a:ext cx="5532338"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1054 TOTAL LOSSES BY SEASON (CUMULATIVE)</a:t>
            </a:r>
          </a:p>
        </p:txBody>
      </p:sp>
      <p:sp>
        <p:nvSpPr>
          <p:cNvPr id="18" name="TextBox 18"/>
          <p:cNvSpPr txBox="1"/>
          <p:nvPr/>
        </p:nvSpPr>
        <p:spPr>
          <a:xfrm>
            <a:off x="492541" y="6293875"/>
            <a:ext cx="5959376" cy="346863"/>
          </a:xfrm>
          <a:prstGeom prst="rect">
            <a:avLst/>
          </a:prstGeom>
        </p:spPr>
        <p:txBody>
          <a:bodyPr lIns="0" tIns="0" rIns="0" bIns="0" rtlCol="0" anchor="t">
            <a:spAutoFit/>
          </a:bodyPr>
          <a:lstStyle/>
          <a:p>
            <a:pPr algn="ctr">
              <a:lnSpc>
                <a:spcPts val="2777"/>
              </a:lnSpc>
              <a:spcBef>
                <a:spcPct val="0"/>
              </a:spcBef>
            </a:pPr>
            <a:r>
              <a:rPr lang="en-US" sz="2153" spc="-118">
                <a:solidFill>
                  <a:srgbClr val="FFFFFF"/>
                </a:solidFill>
                <a:latin typeface="TT Interphases"/>
                <a:ea typeface="TT Interphases"/>
                <a:cs typeface="TT Interphases"/>
                <a:sym typeface="TT Interphases"/>
              </a:rPr>
              <a:t>4. TEAM WITH BEST WIN %: LUCKNOW SUPER GIANTS</a:t>
            </a:r>
          </a:p>
        </p:txBody>
      </p:sp>
      <p:sp>
        <p:nvSpPr>
          <p:cNvPr id="19" name="TextBox 19"/>
          <p:cNvSpPr txBox="1"/>
          <p:nvPr/>
        </p:nvSpPr>
        <p:spPr>
          <a:xfrm>
            <a:off x="0" y="6969862"/>
            <a:ext cx="6881912" cy="699288"/>
          </a:xfrm>
          <a:prstGeom prst="rect">
            <a:avLst/>
          </a:prstGeom>
        </p:spPr>
        <p:txBody>
          <a:bodyPr lIns="0" tIns="0" rIns="0" bIns="0" rtlCol="0" anchor="t">
            <a:spAutoFit/>
          </a:bodyPr>
          <a:lstStyle/>
          <a:p>
            <a:pPr algn="ctr">
              <a:lnSpc>
                <a:spcPts val="2777"/>
              </a:lnSpc>
              <a:spcBef>
                <a:spcPct val="0"/>
              </a:spcBef>
            </a:pPr>
            <a:r>
              <a:rPr lang="en-US" sz="2153" spc="-118">
                <a:solidFill>
                  <a:srgbClr val="FFFFFF"/>
                </a:solidFill>
                <a:latin typeface="TT Interphases"/>
                <a:ea typeface="TT Interphases"/>
                <a:cs typeface="TT Interphases"/>
                <a:sym typeface="TT Interphases"/>
              </a:rPr>
              <a:t> 5. CHENNAI SUPER KINGS DOMINATE IN FINALS PLAYED &amp; WON</a:t>
            </a:r>
          </a:p>
        </p:txBody>
      </p:sp>
      <p:sp>
        <p:nvSpPr>
          <p:cNvPr id="20" name="TextBox 20"/>
          <p:cNvSpPr txBox="1"/>
          <p:nvPr/>
        </p:nvSpPr>
        <p:spPr>
          <a:xfrm>
            <a:off x="229959" y="7640574"/>
            <a:ext cx="8219281"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 6. TOSS DECISIONS MATTER: FIELDING WINS MORE THAN BATTING</a:t>
            </a:r>
          </a:p>
        </p:txBody>
      </p:sp>
    </p:spTree>
    <p:extLst>
      <p:ext uri="{BB962C8B-B14F-4D97-AF65-F5344CB8AC3E}">
        <p14:creationId xmlns:p14="http://schemas.microsoft.com/office/powerpoint/2010/main" val="345295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38715" y="8242911"/>
            <a:ext cx="779969" cy="1492882"/>
            <a:chOff x="0" y="0"/>
            <a:chExt cx="1353511" cy="2590656"/>
          </a:xfrm>
        </p:grpSpPr>
        <p:sp>
          <p:nvSpPr>
            <p:cNvPr id="4" name="Freeform 4"/>
            <p:cNvSpPr/>
            <p:nvPr/>
          </p:nvSpPr>
          <p:spPr>
            <a:xfrm>
              <a:off x="0" y="0"/>
              <a:ext cx="1353511" cy="2590656"/>
            </a:xfrm>
            <a:custGeom>
              <a:avLst/>
              <a:gdLst/>
              <a:ahLst/>
              <a:cxnLst/>
              <a:rect l="l" t="t" r="r" b="b"/>
              <a:pathLst>
                <a:path w="1353511" h="2590656">
                  <a:moveTo>
                    <a:pt x="203200" y="0"/>
                  </a:moveTo>
                  <a:lnTo>
                    <a:pt x="1353511" y="0"/>
                  </a:lnTo>
                  <a:lnTo>
                    <a:pt x="1150311" y="2590656"/>
                  </a:lnTo>
                  <a:lnTo>
                    <a:pt x="0" y="2590656"/>
                  </a:lnTo>
                  <a:lnTo>
                    <a:pt x="203200" y="0"/>
                  </a:lnTo>
                  <a:close/>
                </a:path>
              </a:pathLst>
            </a:custGeom>
            <a:solidFill>
              <a:srgbClr val="44A5FF"/>
            </a:solidFill>
          </p:spPr>
          <p:txBody>
            <a:bodyPr/>
            <a:lstStyle/>
            <a:p>
              <a:endParaRPr lang="en-IN"/>
            </a:p>
          </p:txBody>
        </p:sp>
        <p:sp>
          <p:nvSpPr>
            <p:cNvPr id="5" name="TextBox 5"/>
            <p:cNvSpPr txBox="1"/>
            <p:nvPr/>
          </p:nvSpPr>
          <p:spPr>
            <a:xfrm>
              <a:off x="101600" y="57150"/>
              <a:ext cx="1150311" cy="2533506"/>
            </a:xfrm>
            <a:prstGeom prst="rect">
              <a:avLst/>
            </a:prstGeom>
          </p:spPr>
          <p:txBody>
            <a:bodyPr lIns="50800" tIns="50800" rIns="50800" bIns="50800" rtlCol="0" anchor="ctr"/>
            <a:lstStyle/>
            <a:p>
              <a:pPr algn="ctr">
                <a:lnSpc>
                  <a:spcPts val="1474"/>
                </a:lnSpc>
              </a:pPr>
              <a:endParaRPr/>
            </a:p>
          </p:txBody>
        </p:sp>
      </p:grpSp>
      <p:grpSp>
        <p:nvGrpSpPr>
          <p:cNvPr id="6" name="Group 6"/>
          <p:cNvGrpSpPr/>
          <p:nvPr/>
        </p:nvGrpSpPr>
        <p:grpSpPr>
          <a:xfrm>
            <a:off x="9281094" y="699453"/>
            <a:ext cx="779969" cy="1492882"/>
            <a:chOff x="0" y="0"/>
            <a:chExt cx="1353511" cy="2590656"/>
          </a:xfrm>
        </p:grpSpPr>
        <p:sp>
          <p:nvSpPr>
            <p:cNvPr id="7" name="Freeform 7"/>
            <p:cNvSpPr/>
            <p:nvPr/>
          </p:nvSpPr>
          <p:spPr>
            <a:xfrm>
              <a:off x="0" y="0"/>
              <a:ext cx="1353511" cy="2590656"/>
            </a:xfrm>
            <a:custGeom>
              <a:avLst/>
              <a:gdLst/>
              <a:ahLst/>
              <a:cxnLst/>
              <a:rect l="l" t="t" r="r" b="b"/>
              <a:pathLst>
                <a:path w="1353511" h="2590656">
                  <a:moveTo>
                    <a:pt x="203200" y="0"/>
                  </a:moveTo>
                  <a:lnTo>
                    <a:pt x="1353511" y="0"/>
                  </a:lnTo>
                  <a:lnTo>
                    <a:pt x="1150311" y="2590656"/>
                  </a:lnTo>
                  <a:lnTo>
                    <a:pt x="0" y="2590656"/>
                  </a:lnTo>
                  <a:lnTo>
                    <a:pt x="203200" y="0"/>
                  </a:lnTo>
                  <a:close/>
                </a:path>
              </a:pathLst>
            </a:custGeom>
            <a:solidFill>
              <a:srgbClr val="44A5FF"/>
            </a:solidFill>
          </p:spPr>
          <p:txBody>
            <a:bodyPr/>
            <a:lstStyle/>
            <a:p>
              <a:endParaRPr lang="en-IN"/>
            </a:p>
          </p:txBody>
        </p:sp>
        <p:sp>
          <p:nvSpPr>
            <p:cNvPr id="8" name="TextBox 8"/>
            <p:cNvSpPr txBox="1"/>
            <p:nvPr/>
          </p:nvSpPr>
          <p:spPr>
            <a:xfrm>
              <a:off x="101600" y="57150"/>
              <a:ext cx="1150311" cy="2533506"/>
            </a:xfrm>
            <a:prstGeom prst="rect">
              <a:avLst/>
            </a:prstGeom>
          </p:spPr>
          <p:txBody>
            <a:bodyPr lIns="50800" tIns="50800" rIns="50800" bIns="50800" rtlCol="0" anchor="ctr"/>
            <a:lstStyle/>
            <a:p>
              <a:pPr algn="ctr">
                <a:lnSpc>
                  <a:spcPts val="1474"/>
                </a:lnSpc>
              </a:pPr>
              <a:endParaRPr/>
            </a:p>
          </p:txBody>
        </p:sp>
      </p:grpSp>
      <p:sp>
        <p:nvSpPr>
          <p:cNvPr id="9" name="TextBox 9"/>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44A5FF"/>
                </a:solidFill>
                <a:latin typeface="TT Interphases Bold"/>
                <a:ea typeface="TT Interphases Bold"/>
                <a:cs typeface="TT Interphases Bold"/>
                <a:sym typeface="TT Interphases Bold"/>
              </a:rPr>
              <a:t>LARANA CLUB</a:t>
            </a:r>
          </a:p>
        </p:txBody>
      </p:sp>
      <p:sp>
        <p:nvSpPr>
          <p:cNvPr id="10" name="TextBox 10"/>
          <p:cNvSpPr txBox="1"/>
          <p:nvPr/>
        </p:nvSpPr>
        <p:spPr>
          <a:xfrm>
            <a:off x="1841528" y="1569719"/>
            <a:ext cx="7302472" cy="2528140"/>
          </a:xfrm>
          <a:prstGeom prst="rect">
            <a:avLst/>
          </a:prstGeom>
        </p:spPr>
        <p:txBody>
          <a:bodyPr lIns="0" tIns="0" rIns="0" bIns="0" rtlCol="0" anchor="t">
            <a:spAutoFit/>
          </a:bodyPr>
          <a:lstStyle/>
          <a:p>
            <a:pPr algn="l">
              <a:lnSpc>
                <a:spcPts val="6533"/>
              </a:lnSpc>
            </a:pPr>
            <a:r>
              <a:rPr lang="en-US" sz="6533" b="1">
                <a:solidFill>
                  <a:srgbClr val="44A5FF"/>
                </a:solidFill>
                <a:latin typeface="Tomorrow Bold"/>
                <a:ea typeface="Tomorrow Bold"/>
                <a:cs typeface="Tomorrow Bold"/>
                <a:sym typeface="Tomorrow Bold"/>
              </a:rPr>
              <a:t>WELCOME TO DASHBLOARD 03</a:t>
            </a:r>
          </a:p>
        </p:txBody>
      </p:sp>
      <p:sp>
        <p:nvSpPr>
          <p:cNvPr id="11" name="TextBox 11"/>
          <p:cNvSpPr txBox="1"/>
          <p:nvPr/>
        </p:nvSpPr>
        <p:spPr>
          <a:xfrm>
            <a:off x="12319860"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2" name="TextBox 12"/>
          <p:cNvSpPr txBox="1"/>
          <p:nvPr/>
        </p:nvSpPr>
        <p:spPr>
          <a:xfrm>
            <a:off x="13424041"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3" name="TextBox 13"/>
          <p:cNvSpPr txBox="1"/>
          <p:nvPr/>
        </p:nvSpPr>
        <p:spPr>
          <a:xfrm>
            <a:off x="14528628" y="1019175"/>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4" name="TextBox 14"/>
          <p:cNvSpPr txBox="1"/>
          <p:nvPr/>
        </p:nvSpPr>
        <p:spPr>
          <a:xfrm>
            <a:off x="15923945" y="1019175"/>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5" name="TextBox 15"/>
          <p:cNvSpPr txBox="1"/>
          <p:nvPr/>
        </p:nvSpPr>
        <p:spPr>
          <a:xfrm>
            <a:off x="1448950" y="4472218"/>
            <a:ext cx="4829330" cy="462200"/>
          </a:xfrm>
          <a:prstGeom prst="rect">
            <a:avLst/>
          </a:prstGeom>
        </p:spPr>
        <p:txBody>
          <a:bodyPr lIns="0" tIns="0" rIns="0" bIns="0" rtlCol="0" anchor="t">
            <a:spAutoFit/>
          </a:bodyPr>
          <a:lstStyle/>
          <a:p>
            <a:pPr algn="ctr">
              <a:lnSpc>
                <a:spcPts val="3735"/>
              </a:lnSpc>
              <a:spcBef>
                <a:spcPct val="0"/>
              </a:spcBef>
            </a:pPr>
            <a:r>
              <a:rPr lang="en-US" sz="2895" b="1" spc="-159">
                <a:solidFill>
                  <a:srgbClr val="FFFFFF"/>
                </a:solidFill>
                <a:latin typeface="TT Interphases Bold"/>
                <a:ea typeface="TT Interphases Bold"/>
                <a:cs typeface="TT Interphases Bold"/>
                <a:sym typeface="TT Interphases Bold"/>
              </a:rPr>
              <a:t>PLAYER STATISTICS</a:t>
            </a:r>
          </a:p>
        </p:txBody>
      </p:sp>
      <p:sp>
        <p:nvSpPr>
          <p:cNvPr id="16" name="TextBox 16"/>
          <p:cNvSpPr txBox="1"/>
          <p:nvPr/>
        </p:nvSpPr>
        <p:spPr>
          <a:xfrm>
            <a:off x="2050145" y="5315418"/>
            <a:ext cx="7093855" cy="2222128"/>
          </a:xfrm>
          <a:prstGeom prst="rect">
            <a:avLst/>
          </a:prstGeom>
        </p:spPr>
        <p:txBody>
          <a:bodyPr lIns="0" tIns="0" rIns="0" bIns="0" rtlCol="0" anchor="t">
            <a:spAutoFit/>
          </a:bodyPr>
          <a:lstStyle/>
          <a:p>
            <a:pPr algn="ctr">
              <a:lnSpc>
                <a:spcPts val="3666"/>
              </a:lnSpc>
              <a:spcBef>
                <a:spcPct val="0"/>
              </a:spcBef>
            </a:pPr>
            <a:r>
              <a:rPr lang="en-US" sz="2842" spc="-156">
                <a:solidFill>
                  <a:srgbClr val="FFFFFF"/>
                </a:solidFill>
                <a:latin typeface="TT Interphases"/>
                <a:ea typeface="TT Interphases"/>
                <a:cs typeface="TT Interphases"/>
                <a:sym typeface="TT Interphases"/>
              </a:rPr>
              <a:t>TOP RUN SCORERS AND AVERAGE PER SEASON</a:t>
            </a:r>
          </a:p>
          <a:p>
            <a:pPr algn="ctr">
              <a:lnSpc>
                <a:spcPts val="3666"/>
              </a:lnSpc>
              <a:spcBef>
                <a:spcPct val="0"/>
              </a:spcBef>
            </a:pPr>
            <a:r>
              <a:rPr lang="en-US" sz="2842" spc="-156">
                <a:solidFill>
                  <a:srgbClr val="FFFFFF"/>
                </a:solidFill>
                <a:latin typeface="TT Interphases"/>
                <a:ea typeface="TT Interphases"/>
                <a:cs typeface="TT Interphases"/>
                <a:sym typeface="TT Interphases"/>
              </a:rPr>
              <a:t>TOP WICKET TAKERS AND ECONOMY RATES</a:t>
            </a:r>
          </a:p>
          <a:p>
            <a:pPr algn="ctr">
              <a:lnSpc>
                <a:spcPts val="3666"/>
              </a:lnSpc>
              <a:spcBef>
                <a:spcPct val="0"/>
              </a:spcBef>
            </a:pPr>
            <a:r>
              <a:rPr lang="en-US" sz="2842" spc="-156">
                <a:solidFill>
                  <a:srgbClr val="FFFFFF"/>
                </a:solidFill>
                <a:latin typeface="TT Interphases"/>
                <a:ea typeface="TT Interphases"/>
                <a:cs typeface="TT Interphases"/>
                <a:sym typeface="TT Interphases"/>
              </a:rPr>
              <a:t>MOST SIXES, MOST BOUNDARIES</a:t>
            </a:r>
          </a:p>
          <a:p>
            <a:pPr algn="ctr">
              <a:lnSpc>
                <a:spcPts val="3666"/>
              </a:lnSpc>
              <a:spcBef>
                <a:spcPct val="0"/>
              </a:spcBef>
            </a:pPr>
            <a:r>
              <a:rPr lang="en-US" sz="2842" spc="-156">
                <a:solidFill>
                  <a:srgbClr val="FFFFFF"/>
                </a:solidFill>
                <a:latin typeface="TT Interphases"/>
                <a:ea typeface="TT Interphases"/>
                <a:cs typeface="TT Interphases"/>
                <a:sym typeface="TT Interphases"/>
              </a:rPr>
              <a:t>PLAYER OF THE MATCH AWARDS</a:t>
            </a:r>
          </a:p>
          <a:p>
            <a:pPr algn="ctr">
              <a:lnSpc>
                <a:spcPts val="3666"/>
              </a:lnSpc>
              <a:spcBef>
                <a:spcPct val="0"/>
              </a:spcBef>
            </a:pPr>
            <a:r>
              <a:rPr lang="en-US" sz="2842" spc="-156">
                <a:solidFill>
                  <a:srgbClr val="FFFFFF"/>
                </a:solidFill>
                <a:latin typeface="TT Interphases"/>
                <a:ea typeface="TT Interphases"/>
                <a:cs typeface="TT Interphases"/>
                <a:sym typeface="TT Interphases"/>
              </a:rPr>
              <a:t>ALL-ROUNDER PERFORMANCES</a:t>
            </a:r>
          </a:p>
        </p:txBody>
      </p:sp>
    </p:spTree>
    <p:extLst>
      <p:ext uri="{BB962C8B-B14F-4D97-AF65-F5344CB8AC3E}">
        <p14:creationId xmlns:p14="http://schemas.microsoft.com/office/powerpoint/2010/main" val="127044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88907" y="244801"/>
            <a:ext cx="4040354" cy="9797399"/>
            <a:chOff x="0" y="0"/>
            <a:chExt cx="813846" cy="1973485"/>
          </a:xfrm>
        </p:grpSpPr>
        <p:sp>
          <p:nvSpPr>
            <p:cNvPr id="3" name="Freeform 3"/>
            <p:cNvSpPr/>
            <p:nvPr/>
          </p:nvSpPr>
          <p:spPr>
            <a:xfrm>
              <a:off x="0" y="0"/>
              <a:ext cx="813846" cy="1973485"/>
            </a:xfrm>
            <a:custGeom>
              <a:avLst/>
              <a:gdLst/>
              <a:ahLst/>
              <a:cxnLst/>
              <a:rect l="l" t="t" r="r" b="b"/>
              <a:pathLst>
                <a:path w="813846" h="1973485">
                  <a:moveTo>
                    <a:pt x="95807" y="0"/>
                  </a:moveTo>
                  <a:lnTo>
                    <a:pt x="718039" y="0"/>
                  </a:lnTo>
                  <a:cubicBezTo>
                    <a:pt x="770952" y="0"/>
                    <a:pt x="813846" y="42894"/>
                    <a:pt x="813846" y="95807"/>
                  </a:cubicBezTo>
                  <a:lnTo>
                    <a:pt x="813846" y="1877677"/>
                  </a:lnTo>
                  <a:cubicBezTo>
                    <a:pt x="813846" y="1930590"/>
                    <a:pt x="770952" y="1973485"/>
                    <a:pt x="718039" y="1973485"/>
                  </a:cubicBezTo>
                  <a:lnTo>
                    <a:pt x="95807" y="1973485"/>
                  </a:lnTo>
                  <a:cubicBezTo>
                    <a:pt x="42894" y="1973485"/>
                    <a:pt x="0" y="1930590"/>
                    <a:pt x="0" y="1877677"/>
                  </a:cubicBezTo>
                  <a:lnTo>
                    <a:pt x="0" y="95807"/>
                  </a:lnTo>
                  <a:cubicBezTo>
                    <a:pt x="0" y="42894"/>
                    <a:pt x="42894" y="0"/>
                    <a:pt x="95807" y="0"/>
                  </a:cubicBezTo>
                  <a:close/>
                </a:path>
              </a:pathLst>
            </a:custGeom>
            <a:blipFill>
              <a:blip r:embed="rId2"/>
              <a:stretch>
                <a:fillRect l="-71244" r="-71244"/>
              </a:stretch>
            </a:blipFill>
            <a:ln w="19050" cap="rnd">
              <a:solidFill>
                <a:srgbClr val="013263"/>
              </a:solidFill>
              <a:prstDash val="solid"/>
              <a:round/>
            </a:ln>
          </p:spPr>
          <p:txBody>
            <a:bodyPr/>
            <a:lstStyle/>
            <a:p>
              <a:endParaRPr lang="en-IN"/>
            </a:p>
          </p:txBody>
        </p:sp>
      </p:grpSp>
      <p:grpSp>
        <p:nvGrpSpPr>
          <p:cNvPr id="4" name="Group 4"/>
          <p:cNvGrpSpPr/>
          <p:nvPr/>
        </p:nvGrpSpPr>
        <p:grpSpPr>
          <a:xfrm>
            <a:off x="4387002" y="244801"/>
            <a:ext cx="13712091" cy="3356327"/>
            <a:chOff x="0" y="0"/>
            <a:chExt cx="3611415" cy="883971"/>
          </a:xfrm>
        </p:grpSpPr>
        <p:sp>
          <p:nvSpPr>
            <p:cNvPr id="5" name="Freeform 5"/>
            <p:cNvSpPr/>
            <p:nvPr/>
          </p:nvSpPr>
          <p:spPr>
            <a:xfrm>
              <a:off x="0" y="0"/>
              <a:ext cx="3611415" cy="883971"/>
            </a:xfrm>
            <a:custGeom>
              <a:avLst/>
              <a:gdLst/>
              <a:ahLst/>
              <a:cxnLst/>
              <a:rect l="l" t="t" r="r" b="b"/>
              <a:pathLst>
                <a:path w="3611415" h="883971">
                  <a:moveTo>
                    <a:pt x="29359" y="0"/>
                  </a:moveTo>
                  <a:lnTo>
                    <a:pt x="3582055" y="0"/>
                  </a:lnTo>
                  <a:cubicBezTo>
                    <a:pt x="3598270" y="0"/>
                    <a:pt x="3611415" y="13145"/>
                    <a:pt x="3611415" y="29359"/>
                  </a:cubicBezTo>
                  <a:lnTo>
                    <a:pt x="3611415" y="854611"/>
                  </a:lnTo>
                  <a:cubicBezTo>
                    <a:pt x="3611415" y="862398"/>
                    <a:pt x="3608322" y="869866"/>
                    <a:pt x="3602816" y="875372"/>
                  </a:cubicBezTo>
                  <a:cubicBezTo>
                    <a:pt x="3597309" y="880878"/>
                    <a:pt x="3589842" y="883971"/>
                    <a:pt x="3582055" y="883971"/>
                  </a:cubicBezTo>
                  <a:lnTo>
                    <a:pt x="29359" y="883971"/>
                  </a:lnTo>
                  <a:cubicBezTo>
                    <a:pt x="13145" y="883971"/>
                    <a:pt x="0" y="870826"/>
                    <a:pt x="0" y="854611"/>
                  </a:cubicBezTo>
                  <a:lnTo>
                    <a:pt x="0" y="29359"/>
                  </a:lnTo>
                  <a:cubicBezTo>
                    <a:pt x="0" y="21573"/>
                    <a:pt x="3093" y="14105"/>
                    <a:pt x="8599" y="8599"/>
                  </a:cubicBezTo>
                  <a:cubicBezTo>
                    <a:pt x="14105" y="3093"/>
                    <a:pt x="21573" y="0"/>
                    <a:pt x="29359" y="0"/>
                  </a:cubicBezTo>
                  <a:close/>
                </a:path>
              </a:pathLst>
            </a:custGeom>
            <a:solidFill>
              <a:srgbClr val="FFFFFF"/>
            </a:solidFill>
          </p:spPr>
          <p:txBody>
            <a:bodyPr/>
            <a:lstStyle/>
            <a:p>
              <a:endParaRPr lang="en-IN"/>
            </a:p>
          </p:txBody>
        </p:sp>
        <p:sp>
          <p:nvSpPr>
            <p:cNvPr id="6" name="TextBox 6"/>
            <p:cNvSpPr txBox="1"/>
            <p:nvPr/>
          </p:nvSpPr>
          <p:spPr>
            <a:xfrm>
              <a:off x="0" y="-38100"/>
              <a:ext cx="3611415" cy="92207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387002" y="3740035"/>
            <a:ext cx="13712091" cy="6302164"/>
            <a:chOff x="0" y="0"/>
            <a:chExt cx="3611415" cy="1659829"/>
          </a:xfrm>
        </p:grpSpPr>
        <p:sp>
          <p:nvSpPr>
            <p:cNvPr id="8" name="Freeform 8"/>
            <p:cNvSpPr/>
            <p:nvPr/>
          </p:nvSpPr>
          <p:spPr>
            <a:xfrm>
              <a:off x="0" y="0"/>
              <a:ext cx="3611415" cy="1659829"/>
            </a:xfrm>
            <a:custGeom>
              <a:avLst/>
              <a:gdLst/>
              <a:ahLst/>
              <a:cxnLst/>
              <a:rect l="l" t="t" r="r" b="b"/>
              <a:pathLst>
                <a:path w="3611415" h="1659829">
                  <a:moveTo>
                    <a:pt x="29359" y="0"/>
                  </a:moveTo>
                  <a:lnTo>
                    <a:pt x="3582055" y="0"/>
                  </a:lnTo>
                  <a:cubicBezTo>
                    <a:pt x="3598270" y="0"/>
                    <a:pt x="3611415" y="13145"/>
                    <a:pt x="3611415" y="29359"/>
                  </a:cubicBezTo>
                  <a:lnTo>
                    <a:pt x="3611415" y="1630470"/>
                  </a:lnTo>
                  <a:cubicBezTo>
                    <a:pt x="3611415" y="1638256"/>
                    <a:pt x="3608322" y="1645724"/>
                    <a:pt x="3602816" y="1651230"/>
                  </a:cubicBezTo>
                  <a:cubicBezTo>
                    <a:pt x="3597309" y="1656736"/>
                    <a:pt x="3589842" y="1659829"/>
                    <a:pt x="3582055" y="1659829"/>
                  </a:cubicBezTo>
                  <a:lnTo>
                    <a:pt x="29359" y="1659829"/>
                  </a:lnTo>
                  <a:cubicBezTo>
                    <a:pt x="13145" y="1659829"/>
                    <a:pt x="0" y="1646685"/>
                    <a:pt x="0" y="1630470"/>
                  </a:cubicBezTo>
                  <a:lnTo>
                    <a:pt x="0" y="29359"/>
                  </a:lnTo>
                  <a:cubicBezTo>
                    <a:pt x="0" y="21573"/>
                    <a:pt x="3093" y="14105"/>
                    <a:pt x="8599" y="8599"/>
                  </a:cubicBezTo>
                  <a:cubicBezTo>
                    <a:pt x="14105" y="3093"/>
                    <a:pt x="21573" y="0"/>
                    <a:pt x="29359"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9" name="TextBox 9"/>
            <p:cNvSpPr txBox="1"/>
            <p:nvPr/>
          </p:nvSpPr>
          <p:spPr>
            <a:xfrm>
              <a:off x="0" y="-28575"/>
              <a:ext cx="3611415" cy="1688404"/>
            </a:xfrm>
            <a:prstGeom prst="rect">
              <a:avLst/>
            </a:prstGeom>
          </p:spPr>
          <p:txBody>
            <a:bodyPr lIns="50800" tIns="50800" rIns="50800" bIns="50800" rtlCol="0" anchor="ctr"/>
            <a:lstStyle/>
            <a:p>
              <a:pPr algn="l">
                <a:lnSpc>
                  <a:spcPts val="2380"/>
                </a:lnSpc>
              </a:pPr>
              <a:endParaRPr/>
            </a:p>
            <a:p>
              <a:pPr algn="l">
                <a:lnSpc>
                  <a:spcPts val="2380"/>
                </a:lnSpc>
              </a:pPr>
              <a:endParaRPr/>
            </a:p>
            <a:p>
              <a:pPr algn="l">
                <a:lnSpc>
                  <a:spcPts val="2380"/>
                </a:lnSpc>
              </a:pPr>
              <a:endParaRPr/>
            </a:p>
            <a:p>
              <a:pPr algn="l">
                <a:lnSpc>
                  <a:spcPts val="2380"/>
                </a:lnSpc>
              </a:pPr>
              <a:endParaRPr/>
            </a:p>
            <a:p>
              <a:pPr algn="l">
                <a:lnSpc>
                  <a:spcPts val="2380"/>
                </a:lnSpc>
              </a:pPr>
              <a:endParaRPr/>
            </a:p>
            <a:p>
              <a:pPr algn="l">
                <a:lnSpc>
                  <a:spcPts val="2380"/>
                </a:lnSpc>
              </a:pPr>
              <a:endParaRPr/>
            </a:p>
            <a:p>
              <a:pPr algn="l">
                <a:lnSpc>
                  <a:spcPts val="2380"/>
                </a:lnSpc>
              </a:pPr>
              <a:endParaRPr/>
            </a:p>
            <a:p>
              <a:pPr algn="l">
                <a:lnSpc>
                  <a:spcPts val="2380"/>
                </a:lnSpc>
              </a:pPr>
              <a:r>
                <a:rPr lang="en-US" sz="1700">
                  <a:solidFill>
                    <a:srgbClr val="FFFFFF"/>
                  </a:solidFill>
                  <a:latin typeface="Canva Sans"/>
                  <a:ea typeface="Canva Sans"/>
                  <a:cs typeface="Canva Sans"/>
                  <a:sym typeface="Canva Sans"/>
                </a:rPr>
                <a:t>The IPL (Indian Premier League) is a professional T20 cricket league in India, organized by the Board of Control for Cricket in India (BCCI). It is one of the most popular and richest cricket leagues in the worldFormat: Twenty20 (T20) – Each team plays 20 overs per match.</a:t>
              </a:r>
            </a:p>
            <a:p>
              <a:pPr marL="367031" lvl="1" indent="-183515" algn="l">
                <a:lnSpc>
                  <a:spcPts val="2380"/>
                </a:lnSpc>
                <a:buFont typeface="Arial"/>
                <a:buChar char="•"/>
              </a:pPr>
              <a:r>
                <a:rPr lang="en-US" sz="1700">
                  <a:solidFill>
                    <a:srgbClr val="FFFFFF"/>
                  </a:solidFill>
                  <a:latin typeface="Canva Sans"/>
                  <a:ea typeface="Canva Sans"/>
                  <a:cs typeface="Canva Sans"/>
                  <a:sym typeface="Canva Sans"/>
                </a:rPr>
                <a:t>Launched: 2008</a:t>
              </a:r>
            </a:p>
            <a:p>
              <a:pPr marL="367031" lvl="1" indent="-183515" algn="l">
                <a:lnSpc>
                  <a:spcPts val="2380"/>
                </a:lnSpc>
                <a:buFont typeface="Arial"/>
                <a:buChar char="•"/>
              </a:pPr>
              <a:r>
                <a:rPr lang="en-US" sz="1700">
                  <a:solidFill>
                    <a:srgbClr val="FFFFFF"/>
                  </a:solidFill>
                  <a:latin typeface="Canva Sans"/>
                  <a:ea typeface="Canva Sans"/>
                  <a:cs typeface="Canva Sans"/>
                  <a:sym typeface="Canva Sans"/>
                </a:rPr>
                <a:t>Season: Held annually, usually between March and May.</a:t>
              </a:r>
            </a:p>
            <a:p>
              <a:pPr marL="367031" lvl="1" indent="-183515" algn="l">
                <a:lnSpc>
                  <a:spcPts val="2380"/>
                </a:lnSpc>
                <a:buFont typeface="Arial"/>
                <a:buChar char="•"/>
              </a:pPr>
              <a:r>
                <a:rPr lang="en-US" sz="1700">
                  <a:solidFill>
                    <a:srgbClr val="FFFFFF"/>
                  </a:solidFill>
                  <a:latin typeface="Canva Sans"/>
                  <a:ea typeface="Canva Sans"/>
                  <a:cs typeface="Canva Sans"/>
                  <a:sym typeface="Canva Sans"/>
                </a:rPr>
                <a:t>Teams: Franchises representing Indian cities (e.g., Mumbai Indians, Chennai Super Kings).</a:t>
              </a:r>
            </a:p>
            <a:p>
              <a:pPr marL="367031" lvl="1" indent="-183515" algn="l">
                <a:lnSpc>
                  <a:spcPts val="2380"/>
                </a:lnSpc>
                <a:buFont typeface="Arial"/>
                <a:buChar char="•"/>
              </a:pPr>
              <a:r>
                <a:rPr lang="en-US" sz="1700">
                  <a:solidFill>
                    <a:srgbClr val="FFFFFF"/>
                  </a:solidFill>
                  <a:latin typeface="Canva Sans"/>
                  <a:ea typeface="Canva Sans"/>
                  <a:cs typeface="Canva Sans"/>
                  <a:sym typeface="Canva Sans"/>
                </a:rPr>
                <a:t>Players: Mix of Indian and international stars.</a:t>
              </a:r>
            </a:p>
            <a:p>
              <a:pPr marL="367031" lvl="1" indent="-183515" algn="l">
                <a:lnSpc>
                  <a:spcPts val="2380"/>
                </a:lnSpc>
                <a:buFont typeface="Arial"/>
                <a:buChar char="•"/>
              </a:pPr>
              <a:r>
                <a:rPr lang="en-US" sz="1700">
                  <a:solidFill>
                    <a:srgbClr val="FFFFFF"/>
                  </a:solidFill>
                  <a:latin typeface="Canva Sans"/>
                  <a:ea typeface="Canva Sans"/>
                  <a:cs typeface="Canva Sans"/>
                  <a:sym typeface="Canva Sans"/>
                </a:rPr>
                <a:t>Revenue: Generates billions through broadcasting, sponsorships, and merchandise.</a:t>
              </a:r>
            </a:p>
            <a:p>
              <a:pPr algn="l">
                <a:lnSpc>
                  <a:spcPts val="3079"/>
                </a:lnSpc>
                <a:spcBef>
                  <a:spcPct val="0"/>
                </a:spcBef>
              </a:pPr>
              <a:endParaRPr lang="en-US" sz="1700">
                <a:solidFill>
                  <a:srgbClr val="FFFFFF"/>
                </a:solidFill>
                <a:latin typeface="Canva Sans"/>
                <a:ea typeface="Canva Sans"/>
                <a:cs typeface="Canva Sans"/>
                <a:sym typeface="Canva Sans"/>
              </a:endParaRPr>
            </a:p>
          </p:txBody>
        </p:sp>
      </p:grpSp>
      <p:grpSp>
        <p:nvGrpSpPr>
          <p:cNvPr id="10" name="Group 10"/>
          <p:cNvGrpSpPr/>
          <p:nvPr/>
        </p:nvGrpSpPr>
        <p:grpSpPr>
          <a:xfrm>
            <a:off x="16505099" y="4766399"/>
            <a:ext cx="754201" cy="754201"/>
            <a:chOff x="0" y="0"/>
            <a:chExt cx="1005602" cy="1005602"/>
          </a:xfrm>
        </p:grpSpPr>
        <p:grpSp>
          <p:nvGrpSpPr>
            <p:cNvPr id="11" name="Group 11"/>
            <p:cNvGrpSpPr/>
            <p:nvPr/>
          </p:nvGrpSpPr>
          <p:grpSpPr>
            <a:xfrm>
              <a:off x="17176" y="17176"/>
              <a:ext cx="971250" cy="9712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5" name="Group 15"/>
          <p:cNvGrpSpPr/>
          <p:nvPr/>
        </p:nvGrpSpPr>
        <p:grpSpPr>
          <a:xfrm>
            <a:off x="5223148" y="8881199"/>
            <a:ext cx="754201" cy="754201"/>
            <a:chOff x="0" y="0"/>
            <a:chExt cx="1005602" cy="1005602"/>
          </a:xfrm>
        </p:grpSpPr>
        <p:grpSp>
          <p:nvGrpSpPr>
            <p:cNvPr id="16" name="Group 16"/>
            <p:cNvGrpSpPr/>
            <p:nvPr/>
          </p:nvGrpSpPr>
          <p:grpSpPr>
            <a:xfrm>
              <a:off x="17176" y="17176"/>
              <a:ext cx="971250" cy="9712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20" name="Group 20"/>
          <p:cNvGrpSpPr/>
          <p:nvPr/>
        </p:nvGrpSpPr>
        <p:grpSpPr>
          <a:xfrm>
            <a:off x="5223148" y="5366671"/>
            <a:ext cx="6165466" cy="825816"/>
            <a:chOff x="0" y="0"/>
            <a:chExt cx="1623827" cy="217499"/>
          </a:xfrm>
        </p:grpSpPr>
        <p:sp>
          <p:nvSpPr>
            <p:cNvPr id="21" name="Freeform 21"/>
            <p:cNvSpPr/>
            <p:nvPr/>
          </p:nvSpPr>
          <p:spPr>
            <a:xfrm>
              <a:off x="0" y="0"/>
              <a:ext cx="1623827" cy="217499"/>
            </a:xfrm>
            <a:custGeom>
              <a:avLst/>
              <a:gdLst/>
              <a:ahLst/>
              <a:cxnLst/>
              <a:rect l="l" t="t" r="r" b="b"/>
              <a:pathLst>
                <a:path w="1623827" h="217499">
                  <a:moveTo>
                    <a:pt x="108749" y="0"/>
                  </a:moveTo>
                  <a:lnTo>
                    <a:pt x="1515077" y="0"/>
                  </a:lnTo>
                  <a:cubicBezTo>
                    <a:pt x="1575138" y="0"/>
                    <a:pt x="1623827" y="48689"/>
                    <a:pt x="1623827" y="108749"/>
                  </a:cubicBezTo>
                  <a:lnTo>
                    <a:pt x="1623827" y="108749"/>
                  </a:lnTo>
                  <a:cubicBezTo>
                    <a:pt x="1623827" y="168810"/>
                    <a:pt x="1575138" y="217499"/>
                    <a:pt x="1515077" y="217499"/>
                  </a:cubicBezTo>
                  <a:lnTo>
                    <a:pt x="108749" y="217499"/>
                  </a:lnTo>
                  <a:cubicBezTo>
                    <a:pt x="48689" y="217499"/>
                    <a:pt x="0" y="168810"/>
                    <a:pt x="0" y="108749"/>
                  </a:cubicBezTo>
                  <a:lnTo>
                    <a:pt x="0" y="108749"/>
                  </a:lnTo>
                  <a:cubicBezTo>
                    <a:pt x="0" y="48689"/>
                    <a:pt x="48689" y="0"/>
                    <a:pt x="108749"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22" name="TextBox 22"/>
            <p:cNvSpPr txBox="1"/>
            <p:nvPr/>
          </p:nvSpPr>
          <p:spPr>
            <a:xfrm>
              <a:off x="0" y="-66675"/>
              <a:ext cx="1623827" cy="284174"/>
            </a:xfrm>
            <a:prstGeom prst="rect">
              <a:avLst/>
            </a:prstGeom>
          </p:spPr>
          <p:txBody>
            <a:bodyPr lIns="50800" tIns="50800" rIns="50800" bIns="50800" rtlCol="0" anchor="ctr"/>
            <a:lstStyle/>
            <a:p>
              <a:pPr algn="ctr">
                <a:lnSpc>
                  <a:spcPts val="4059"/>
                </a:lnSpc>
              </a:pPr>
              <a:r>
                <a:rPr lang="en-US" sz="2899">
                  <a:solidFill>
                    <a:srgbClr val="FFFFFF"/>
                  </a:solidFill>
                  <a:latin typeface="Inter"/>
                  <a:ea typeface="Inter"/>
                  <a:cs typeface="Inter"/>
                  <a:sym typeface="Inter"/>
                </a:rPr>
                <a:t>The Game of Bat and Ball</a:t>
              </a:r>
            </a:p>
          </p:txBody>
        </p:sp>
      </p:grpSp>
      <p:sp>
        <p:nvSpPr>
          <p:cNvPr id="23" name="Freeform 23"/>
          <p:cNvSpPr/>
          <p:nvPr/>
        </p:nvSpPr>
        <p:spPr>
          <a:xfrm>
            <a:off x="12858042" y="3893342"/>
            <a:ext cx="4700903" cy="1886237"/>
          </a:xfrm>
          <a:custGeom>
            <a:avLst/>
            <a:gdLst/>
            <a:ahLst/>
            <a:cxnLst/>
            <a:rect l="l" t="t" r="r" b="b"/>
            <a:pathLst>
              <a:path w="4700903" h="1886237">
                <a:moveTo>
                  <a:pt x="0" y="0"/>
                </a:moveTo>
                <a:lnTo>
                  <a:pt x="4700902" y="0"/>
                </a:lnTo>
                <a:lnTo>
                  <a:pt x="4700902" y="1886237"/>
                </a:lnTo>
                <a:lnTo>
                  <a:pt x="0" y="188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4" name="TextBox 24"/>
          <p:cNvSpPr txBox="1"/>
          <p:nvPr/>
        </p:nvSpPr>
        <p:spPr>
          <a:xfrm>
            <a:off x="4927151" y="1521726"/>
            <a:ext cx="12631794" cy="1309878"/>
          </a:xfrm>
          <a:prstGeom prst="rect">
            <a:avLst/>
          </a:prstGeom>
        </p:spPr>
        <p:txBody>
          <a:bodyPr lIns="0" tIns="0" rIns="0" bIns="0" rtlCol="0" anchor="t">
            <a:spAutoFit/>
          </a:bodyPr>
          <a:lstStyle/>
          <a:p>
            <a:pPr algn="ctr">
              <a:lnSpc>
                <a:spcPts val="10296"/>
              </a:lnSpc>
            </a:pPr>
            <a:r>
              <a:rPr lang="en-US" sz="8800">
                <a:solidFill>
                  <a:srgbClr val="1800AD"/>
                </a:solidFill>
                <a:latin typeface="League Spartan"/>
                <a:ea typeface="League Spartan"/>
                <a:cs typeface="League Spartan"/>
                <a:sym typeface="League Spartan"/>
              </a:rPr>
              <a:t>WHAT IS IPL?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585174"/>
          </a:xfrm>
          <a:custGeom>
            <a:avLst/>
            <a:gdLst/>
            <a:ahLst/>
            <a:cxnLst/>
            <a:rect l="l" t="t" r="r" b="b"/>
            <a:pathLst>
              <a:path w="18288000" h="10585174">
                <a:moveTo>
                  <a:pt x="0" y="0"/>
                </a:moveTo>
                <a:lnTo>
                  <a:pt x="18288000" y="0"/>
                </a:lnTo>
                <a:lnTo>
                  <a:pt x="18288000" y="10585174"/>
                </a:lnTo>
                <a:lnTo>
                  <a:pt x="0" y="10585174"/>
                </a:lnTo>
                <a:lnTo>
                  <a:pt x="0" y="0"/>
                </a:lnTo>
                <a:close/>
              </a:path>
            </a:pathLst>
          </a:custGeom>
          <a:blipFill>
            <a:blip r:embed="rId2"/>
            <a:stretch>
              <a:fillRect l="-76" r="-891" b="-2702"/>
            </a:stretch>
          </a:blipFill>
        </p:spPr>
        <p:txBody>
          <a:bodyPr/>
          <a:lstStyle/>
          <a:p>
            <a:endParaRPr lang="en-IN"/>
          </a:p>
        </p:txBody>
      </p:sp>
    </p:spTree>
    <p:extLst>
      <p:ext uri="{BB962C8B-B14F-4D97-AF65-F5344CB8AC3E}">
        <p14:creationId xmlns:p14="http://schemas.microsoft.com/office/powerpoint/2010/main" val="3059331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01549" y="8720586"/>
            <a:ext cx="10605471" cy="7743800"/>
            <a:chOff x="0" y="0"/>
            <a:chExt cx="1189546" cy="868571"/>
          </a:xfrm>
        </p:grpSpPr>
        <p:sp>
          <p:nvSpPr>
            <p:cNvPr id="3" name="Freeform 3"/>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4" name="TextBox 4"/>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8598583" y="1347562"/>
            <a:ext cx="1090835" cy="1500293"/>
            <a:chOff x="0" y="0"/>
            <a:chExt cx="1883618" cy="2590656"/>
          </a:xfrm>
        </p:grpSpPr>
        <p:sp>
          <p:nvSpPr>
            <p:cNvPr id="6" name="Freeform 6"/>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7" name="TextBox 7"/>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9302381" y="597416"/>
            <a:ext cx="1090835" cy="1500293"/>
            <a:chOff x="0" y="0"/>
            <a:chExt cx="1883618" cy="2590656"/>
          </a:xfrm>
        </p:grpSpPr>
        <p:sp>
          <p:nvSpPr>
            <p:cNvPr id="9" name="Freeform 9"/>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0" name="TextBox 10"/>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1" name="Freeform 11"/>
          <p:cNvSpPr/>
          <p:nvPr/>
        </p:nvSpPr>
        <p:spPr>
          <a:xfrm>
            <a:off x="12319860" y="4137312"/>
            <a:ext cx="5249463" cy="3937097"/>
          </a:xfrm>
          <a:custGeom>
            <a:avLst/>
            <a:gdLst/>
            <a:ahLst/>
            <a:cxnLst/>
            <a:rect l="l" t="t" r="r" b="b"/>
            <a:pathLst>
              <a:path w="5249463" h="3937097">
                <a:moveTo>
                  <a:pt x="0" y="0"/>
                </a:moveTo>
                <a:lnTo>
                  <a:pt x="5249463" y="0"/>
                </a:lnTo>
                <a:lnTo>
                  <a:pt x="5249463" y="3937097"/>
                </a:lnTo>
                <a:lnTo>
                  <a:pt x="0" y="3937097"/>
                </a:lnTo>
                <a:lnTo>
                  <a:pt x="0" y="0"/>
                </a:lnTo>
                <a:close/>
              </a:path>
            </a:pathLst>
          </a:custGeom>
          <a:blipFill>
            <a:blip r:embed="rId2"/>
            <a:stretch>
              <a:fillRect/>
            </a:stretch>
          </a:blipFill>
        </p:spPr>
        <p:txBody>
          <a:bodyPr/>
          <a:lstStyle/>
          <a:p>
            <a:endParaRPr lang="en-IN"/>
          </a:p>
        </p:txBody>
      </p:sp>
      <p:sp>
        <p:nvSpPr>
          <p:cNvPr id="12" name="TextBox 12"/>
          <p:cNvSpPr txBox="1"/>
          <p:nvPr/>
        </p:nvSpPr>
        <p:spPr>
          <a:xfrm>
            <a:off x="551622" y="721241"/>
            <a:ext cx="7272849" cy="3537558"/>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IPL PLAYER-LEVEL PERFORMANCE DASHBOARD</a:t>
            </a:r>
          </a:p>
        </p:txBody>
      </p:sp>
      <p:sp>
        <p:nvSpPr>
          <p:cNvPr id="13" name="TextBox 1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4" name="TextBox 1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5" name="TextBox 1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6" name="TextBox 1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7" name="TextBox 17"/>
          <p:cNvSpPr txBox="1"/>
          <p:nvPr/>
        </p:nvSpPr>
        <p:spPr>
          <a:xfrm>
            <a:off x="551622" y="4765853"/>
            <a:ext cx="6068845" cy="72672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1. AB DE VILLIERS HAS THE MOST PLAYER OF THE MATCH AWARDS</a:t>
            </a:r>
          </a:p>
        </p:txBody>
      </p:sp>
      <p:sp>
        <p:nvSpPr>
          <p:cNvPr id="18" name="TextBox 18"/>
          <p:cNvSpPr txBox="1"/>
          <p:nvPr/>
        </p:nvSpPr>
        <p:spPr>
          <a:xfrm>
            <a:off x="551622" y="5788676"/>
            <a:ext cx="3524280" cy="763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2. OVERALL STRIKE RATE IS 126.11</a:t>
            </a:r>
          </a:p>
        </p:txBody>
      </p:sp>
      <p:sp>
        <p:nvSpPr>
          <p:cNvPr id="19" name="TextBox 19"/>
          <p:cNvSpPr txBox="1"/>
          <p:nvPr/>
        </p:nvSpPr>
        <p:spPr>
          <a:xfrm>
            <a:off x="551622" y="6847627"/>
            <a:ext cx="4427050"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 3. 96K DOT BALLS DELIVERED</a:t>
            </a:r>
          </a:p>
        </p:txBody>
      </p:sp>
      <p:sp>
        <p:nvSpPr>
          <p:cNvPr id="20" name="TextBox 20"/>
          <p:cNvSpPr txBox="1"/>
          <p:nvPr/>
        </p:nvSpPr>
        <p:spPr>
          <a:xfrm>
            <a:off x="551622" y="7535104"/>
            <a:ext cx="3691930" cy="328956"/>
          </a:xfrm>
          <a:prstGeom prst="rect">
            <a:avLst/>
          </a:prstGeom>
        </p:spPr>
        <p:txBody>
          <a:bodyPr lIns="0" tIns="0" rIns="0" bIns="0" rtlCol="0" anchor="t">
            <a:spAutoFit/>
          </a:bodyPr>
          <a:lstStyle/>
          <a:p>
            <a:pPr algn="ctr">
              <a:lnSpc>
                <a:spcPts val="2648"/>
              </a:lnSpc>
              <a:spcBef>
                <a:spcPct val="0"/>
              </a:spcBef>
            </a:pPr>
            <a:r>
              <a:rPr lang="en-US" sz="2053" spc="-112">
                <a:solidFill>
                  <a:srgbClr val="FFFFFF"/>
                </a:solidFill>
                <a:latin typeface="TT Interphases"/>
                <a:ea typeface="TT Interphases"/>
                <a:cs typeface="TT Interphases"/>
                <a:sym typeface="TT Interphases"/>
              </a:rPr>
              <a:t>4. TOP ALL-ROUNDER: VIRAT KOHLI</a:t>
            </a:r>
          </a:p>
        </p:txBody>
      </p:sp>
      <p:sp>
        <p:nvSpPr>
          <p:cNvPr id="21" name="TextBox 21"/>
          <p:cNvSpPr txBox="1"/>
          <p:nvPr/>
        </p:nvSpPr>
        <p:spPr>
          <a:xfrm>
            <a:off x="408995" y="7963581"/>
            <a:ext cx="3977184"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5. HIGHEST STRIKE RATE: L. WOOD</a:t>
            </a:r>
          </a:p>
        </p:txBody>
      </p:sp>
      <p:sp>
        <p:nvSpPr>
          <p:cNvPr id="22" name="TextBox 22"/>
          <p:cNvSpPr txBox="1"/>
          <p:nvPr/>
        </p:nvSpPr>
        <p:spPr>
          <a:xfrm>
            <a:off x="408995" y="8623626"/>
            <a:ext cx="6077347"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TOP WICKET TAKERS: DJ BRAVO AND SL MALINGA</a:t>
            </a:r>
          </a:p>
        </p:txBody>
      </p:sp>
      <p:sp>
        <p:nvSpPr>
          <p:cNvPr id="23" name="TextBox 23"/>
          <p:cNvSpPr txBox="1"/>
          <p:nvPr/>
        </p:nvSpPr>
        <p:spPr>
          <a:xfrm>
            <a:off x="-845584" y="9093170"/>
            <a:ext cx="6486342" cy="346863"/>
          </a:xfrm>
          <a:prstGeom prst="rect">
            <a:avLst/>
          </a:prstGeom>
        </p:spPr>
        <p:txBody>
          <a:bodyPr lIns="0" tIns="0" rIns="0" bIns="0" rtlCol="0" anchor="t">
            <a:spAutoFit/>
          </a:bodyPr>
          <a:lstStyle/>
          <a:p>
            <a:pPr algn="ctr">
              <a:lnSpc>
                <a:spcPts val="2777"/>
              </a:lnSpc>
              <a:spcBef>
                <a:spcPct val="0"/>
              </a:spcBef>
            </a:pPr>
            <a:r>
              <a:rPr lang="en-US" sz="2153" spc="-118">
                <a:solidFill>
                  <a:srgbClr val="FFFFFF"/>
                </a:solidFill>
                <a:latin typeface="TT Interphases"/>
                <a:ea typeface="TT Interphases"/>
                <a:cs typeface="TT Interphases"/>
                <a:sym typeface="TT Interphases"/>
              </a:rPr>
              <a:t> 7. MOST BOUNDARIES: VIRAT KOHLI</a:t>
            </a:r>
          </a:p>
        </p:txBody>
      </p:sp>
      <p:sp>
        <p:nvSpPr>
          <p:cNvPr id="24" name="TextBox 24"/>
          <p:cNvSpPr txBox="1"/>
          <p:nvPr/>
        </p:nvSpPr>
        <p:spPr>
          <a:xfrm>
            <a:off x="0" y="9535283"/>
            <a:ext cx="4781283"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8. TOTAL PLAYERS ANALYZED: 658</a:t>
            </a:r>
          </a:p>
        </p:txBody>
      </p:sp>
      <p:sp>
        <p:nvSpPr>
          <p:cNvPr id="25" name="TextBox 25"/>
          <p:cNvSpPr txBox="1"/>
          <p:nvPr/>
        </p:nvSpPr>
        <p:spPr>
          <a:xfrm>
            <a:off x="9619183" y="2828805"/>
            <a:ext cx="8668817" cy="662331"/>
          </a:xfrm>
          <a:prstGeom prst="rect">
            <a:avLst/>
          </a:prstGeom>
        </p:spPr>
        <p:txBody>
          <a:bodyPr lIns="0" tIns="0" rIns="0" bIns="0" rtlCol="0" anchor="t">
            <a:spAutoFit/>
          </a:bodyPr>
          <a:lstStyle/>
          <a:p>
            <a:pPr algn="ctr">
              <a:lnSpc>
                <a:spcPts val="2648"/>
              </a:lnSpc>
              <a:spcBef>
                <a:spcPct val="0"/>
              </a:spcBef>
            </a:pPr>
            <a:r>
              <a:rPr lang="en-US" sz="2053" spc="-112">
                <a:solidFill>
                  <a:srgbClr val="FFFFFF"/>
                </a:solidFill>
                <a:latin typeface="TT Interphases"/>
                <a:ea typeface="TT Interphases"/>
                <a:cs typeface="TT Interphases"/>
                <a:sym typeface="TT Interphases"/>
              </a:rPr>
              <a:t> PLAYER-LEVEL PERFORMANCE, COVERING BATTING, BOWLING, AND ALL-ROUND METRICS.</a:t>
            </a:r>
          </a:p>
        </p:txBody>
      </p:sp>
      <p:sp>
        <p:nvSpPr>
          <p:cNvPr id="26" name="TextBox 26"/>
          <p:cNvSpPr txBox="1"/>
          <p:nvPr/>
        </p:nvSpPr>
        <p:spPr>
          <a:xfrm>
            <a:off x="7824470" y="3586386"/>
            <a:ext cx="9920685" cy="328956"/>
          </a:xfrm>
          <a:prstGeom prst="rect">
            <a:avLst/>
          </a:prstGeom>
        </p:spPr>
        <p:txBody>
          <a:bodyPr lIns="0" tIns="0" rIns="0" bIns="0" rtlCol="0" anchor="t">
            <a:spAutoFit/>
          </a:bodyPr>
          <a:lstStyle/>
          <a:p>
            <a:pPr algn="ctr">
              <a:lnSpc>
                <a:spcPts val="2648"/>
              </a:lnSpc>
              <a:spcBef>
                <a:spcPct val="0"/>
              </a:spcBef>
            </a:pPr>
            <a:r>
              <a:rPr lang="en-US" sz="2053" spc="-112">
                <a:solidFill>
                  <a:srgbClr val="FFFFFF"/>
                </a:solidFill>
                <a:latin typeface="TT Interphases"/>
                <a:ea typeface="TT Interphases"/>
                <a:cs typeface="TT Interphases"/>
                <a:sym typeface="TT Interphases"/>
              </a:rPr>
              <a:t> PIE CHARTS, BAR CHARTS, COMBO VISUALS — INTERACTIVE BREAKDOWN BY TEAM/PLAYER.</a:t>
            </a:r>
          </a:p>
        </p:txBody>
      </p:sp>
    </p:spTree>
    <p:extLst>
      <p:ext uri="{BB962C8B-B14F-4D97-AF65-F5344CB8AC3E}">
        <p14:creationId xmlns:p14="http://schemas.microsoft.com/office/powerpoint/2010/main" val="776682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2796192" y="8339020"/>
            <a:ext cx="10605471" cy="7743800"/>
            <a:chOff x="0" y="0"/>
            <a:chExt cx="1189546" cy="868571"/>
          </a:xfrm>
        </p:grpSpPr>
        <p:sp>
          <p:nvSpPr>
            <p:cNvPr id="4" name="Freeform 4"/>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44A5FF"/>
            </a:solidFill>
          </p:spPr>
          <p:txBody>
            <a:bodyPr/>
            <a:lstStyle/>
            <a:p>
              <a:endParaRPr lang="en-IN"/>
            </a:p>
          </p:txBody>
        </p:sp>
        <p:sp>
          <p:nvSpPr>
            <p:cNvPr id="5" name="TextBox 5"/>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6" name="Group 6"/>
          <p:cNvGrpSpPr/>
          <p:nvPr/>
        </p:nvGrpSpPr>
        <p:grpSpPr>
          <a:xfrm>
            <a:off x="16399819" y="2514667"/>
            <a:ext cx="1718962" cy="1660991"/>
            <a:chOff x="0" y="0"/>
            <a:chExt cx="660994" cy="638702"/>
          </a:xfrm>
        </p:grpSpPr>
        <p:sp>
          <p:nvSpPr>
            <p:cNvPr id="7" name="Freeform 7"/>
            <p:cNvSpPr/>
            <p:nvPr/>
          </p:nvSpPr>
          <p:spPr>
            <a:xfrm>
              <a:off x="0" y="0"/>
              <a:ext cx="660994" cy="638702"/>
            </a:xfrm>
            <a:custGeom>
              <a:avLst/>
              <a:gdLst/>
              <a:ahLst/>
              <a:cxnLst/>
              <a:rect l="l" t="t" r="r" b="b"/>
              <a:pathLst>
                <a:path w="660994" h="638702">
                  <a:moveTo>
                    <a:pt x="203200" y="0"/>
                  </a:moveTo>
                  <a:lnTo>
                    <a:pt x="660994" y="0"/>
                  </a:lnTo>
                  <a:lnTo>
                    <a:pt x="457794" y="638702"/>
                  </a:lnTo>
                  <a:lnTo>
                    <a:pt x="0" y="638702"/>
                  </a:lnTo>
                  <a:lnTo>
                    <a:pt x="203200" y="0"/>
                  </a:lnTo>
                  <a:close/>
                </a:path>
              </a:pathLst>
            </a:custGeom>
            <a:solidFill>
              <a:srgbClr val="44A5FF"/>
            </a:solidFill>
          </p:spPr>
          <p:txBody>
            <a:bodyPr/>
            <a:lstStyle/>
            <a:p>
              <a:endParaRPr lang="en-IN"/>
            </a:p>
          </p:txBody>
        </p:sp>
        <p:sp>
          <p:nvSpPr>
            <p:cNvPr id="8" name="TextBox 8"/>
            <p:cNvSpPr txBox="1"/>
            <p:nvPr/>
          </p:nvSpPr>
          <p:spPr>
            <a:xfrm>
              <a:off x="101600" y="57150"/>
              <a:ext cx="457794" cy="581552"/>
            </a:xfrm>
            <a:prstGeom prst="rect">
              <a:avLst/>
            </a:prstGeom>
          </p:spPr>
          <p:txBody>
            <a:bodyPr lIns="50800" tIns="50800" rIns="50800" bIns="50800" rtlCol="0" anchor="ctr"/>
            <a:lstStyle/>
            <a:p>
              <a:pPr algn="ctr">
                <a:lnSpc>
                  <a:spcPts val="1474"/>
                </a:lnSpc>
              </a:pPr>
              <a:endParaRPr/>
            </a:p>
          </p:txBody>
        </p:sp>
      </p:grpSp>
      <p:grpSp>
        <p:nvGrpSpPr>
          <p:cNvPr id="9" name="Group 9"/>
          <p:cNvGrpSpPr/>
          <p:nvPr/>
        </p:nvGrpSpPr>
        <p:grpSpPr>
          <a:xfrm>
            <a:off x="15108593" y="3233096"/>
            <a:ext cx="1718962" cy="1660991"/>
            <a:chOff x="0" y="0"/>
            <a:chExt cx="660994" cy="638702"/>
          </a:xfrm>
        </p:grpSpPr>
        <p:sp>
          <p:nvSpPr>
            <p:cNvPr id="10" name="Freeform 10"/>
            <p:cNvSpPr/>
            <p:nvPr/>
          </p:nvSpPr>
          <p:spPr>
            <a:xfrm>
              <a:off x="0" y="0"/>
              <a:ext cx="660994" cy="638702"/>
            </a:xfrm>
            <a:custGeom>
              <a:avLst/>
              <a:gdLst/>
              <a:ahLst/>
              <a:cxnLst/>
              <a:rect l="l" t="t" r="r" b="b"/>
              <a:pathLst>
                <a:path w="660994" h="638702">
                  <a:moveTo>
                    <a:pt x="203200" y="0"/>
                  </a:moveTo>
                  <a:lnTo>
                    <a:pt x="660994" y="0"/>
                  </a:lnTo>
                  <a:lnTo>
                    <a:pt x="457794" y="638702"/>
                  </a:lnTo>
                  <a:lnTo>
                    <a:pt x="0" y="638702"/>
                  </a:lnTo>
                  <a:lnTo>
                    <a:pt x="203200" y="0"/>
                  </a:lnTo>
                  <a:close/>
                </a:path>
              </a:pathLst>
            </a:custGeom>
            <a:solidFill>
              <a:srgbClr val="44A5FF"/>
            </a:solidFill>
          </p:spPr>
          <p:txBody>
            <a:bodyPr/>
            <a:lstStyle/>
            <a:p>
              <a:endParaRPr lang="en-IN"/>
            </a:p>
          </p:txBody>
        </p:sp>
        <p:sp>
          <p:nvSpPr>
            <p:cNvPr id="11" name="TextBox 11"/>
            <p:cNvSpPr txBox="1"/>
            <p:nvPr/>
          </p:nvSpPr>
          <p:spPr>
            <a:xfrm>
              <a:off x="101600" y="57150"/>
              <a:ext cx="457794" cy="581552"/>
            </a:xfrm>
            <a:prstGeom prst="rect">
              <a:avLst/>
            </a:prstGeom>
          </p:spPr>
          <p:txBody>
            <a:bodyPr lIns="50800" tIns="50800" rIns="50800" bIns="50800" rtlCol="0" anchor="ctr"/>
            <a:lstStyle/>
            <a:p>
              <a:pPr algn="ctr">
                <a:lnSpc>
                  <a:spcPts val="1474"/>
                </a:lnSpc>
              </a:pPr>
              <a:endParaRPr/>
            </a:p>
          </p:txBody>
        </p:sp>
      </p:grpSp>
      <p:sp>
        <p:nvSpPr>
          <p:cNvPr id="12" name="Freeform 12"/>
          <p:cNvSpPr/>
          <p:nvPr/>
        </p:nvSpPr>
        <p:spPr>
          <a:xfrm>
            <a:off x="13517216" y="1982815"/>
            <a:ext cx="4601565" cy="8177781"/>
          </a:xfrm>
          <a:custGeom>
            <a:avLst/>
            <a:gdLst/>
            <a:ahLst/>
            <a:cxnLst/>
            <a:rect l="l" t="t" r="r" b="b"/>
            <a:pathLst>
              <a:path w="4601565" h="8177781">
                <a:moveTo>
                  <a:pt x="0" y="0"/>
                </a:moveTo>
                <a:lnTo>
                  <a:pt x="4601565" y="0"/>
                </a:lnTo>
                <a:lnTo>
                  <a:pt x="4601565" y="8177781"/>
                </a:lnTo>
                <a:lnTo>
                  <a:pt x="0" y="8177781"/>
                </a:lnTo>
                <a:lnTo>
                  <a:pt x="0" y="0"/>
                </a:lnTo>
                <a:close/>
              </a:path>
            </a:pathLst>
          </a:custGeom>
          <a:blipFill>
            <a:blip r:embed="rId4"/>
            <a:stretch>
              <a:fillRect/>
            </a:stretch>
          </a:blipFill>
        </p:spPr>
        <p:txBody>
          <a:bodyPr/>
          <a:lstStyle/>
          <a:p>
            <a:endParaRPr lang="en-IN"/>
          </a:p>
        </p:txBody>
      </p:sp>
      <p:sp>
        <p:nvSpPr>
          <p:cNvPr id="13" name="TextBox 13"/>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44A5FF"/>
                </a:solidFill>
                <a:latin typeface="TT Interphases Bold"/>
                <a:ea typeface="TT Interphases Bold"/>
                <a:cs typeface="TT Interphases Bold"/>
                <a:sym typeface="TT Interphases Bold"/>
              </a:rPr>
              <a:t>LARANA CLUB</a:t>
            </a:r>
          </a:p>
        </p:txBody>
      </p:sp>
      <p:sp>
        <p:nvSpPr>
          <p:cNvPr id="14" name="TextBox 14"/>
          <p:cNvSpPr txBox="1"/>
          <p:nvPr/>
        </p:nvSpPr>
        <p:spPr>
          <a:xfrm>
            <a:off x="895453" y="1726847"/>
            <a:ext cx="6913826" cy="1699465"/>
          </a:xfrm>
          <a:prstGeom prst="rect">
            <a:avLst/>
          </a:prstGeom>
        </p:spPr>
        <p:txBody>
          <a:bodyPr lIns="0" tIns="0" rIns="0" bIns="0" rtlCol="0" anchor="t">
            <a:spAutoFit/>
          </a:bodyPr>
          <a:lstStyle/>
          <a:p>
            <a:pPr algn="l">
              <a:lnSpc>
                <a:spcPts val="6533"/>
              </a:lnSpc>
            </a:pPr>
            <a:r>
              <a:rPr lang="en-US" sz="6533" b="1">
                <a:solidFill>
                  <a:srgbClr val="44A5FF"/>
                </a:solidFill>
                <a:latin typeface="Tomorrow Bold"/>
                <a:ea typeface="Tomorrow Bold"/>
                <a:cs typeface="Tomorrow Bold"/>
                <a:sym typeface="Tomorrow Bold"/>
              </a:rPr>
              <a:t>WELCOME TO DASHBOARD 03</a:t>
            </a:r>
          </a:p>
        </p:txBody>
      </p:sp>
      <p:sp>
        <p:nvSpPr>
          <p:cNvPr id="15" name="TextBox 15"/>
          <p:cNvSpPr txBox="1"/>
          <p:nvPr/>
        </p:nvSpPr>
        <p:spPr>
          <a:xfrm>
            <a:off x="12319860"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6" name="TextBox 16"/>
          <p:cNvSpPr txBox="1"/>
          <p:nvPr/>
        </p:nvSpPr>
        <p:spPr>
          <a:xfrm>
            <a:off x="13424041"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7" name="TextBox 17"/>
          <p:cNvSpPr txBox="1"/>
          <p:nvPr/>
        </p:nvSpPr>
        <p:spPr>
          <a:xfrm>
            <a:off x="14528628" y="1019175"/>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8" name="TextBox 18"/>
          <p:cNvSpPr txBox="1"/>
          <p:nvPr/>
        </p:nvSpPr>
        <p:spPr>
          <a:xfrm>
            <a:off x="15923945" y="1019175"/>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9" name="TextBox 19"/>
          <p:cNvSpPr txBox="1"/>
          <p:nvPr/>
        </p:nvSpPr>
        <p:spPr>
          <a:xfrm>
            <a:off x="238539" y="3872854"/>
            <a:ext cx="5035035" cy="1021233"/>
          </a:xfrm>
          <a:prstGeom prst="rect">
            <a:avLst/>
          </a:prstGeom>
        </p:spPr>
        <p:txBody>
          <a:bodyPr lIns="0" tIns="0" rIns="0" bIns="0" rtlCol="0" anchor="t">
            <a:spAutoFit/>
          </a:bodyPr>
          <a:lstStyle/>
          <a:p>
            <a:pPr algn="ctr">
              <a:lnSpc>
                <a:spcPts val="4067"/>
              </a:lnSpc>
              <a:spcBef>
                <a:spcPct val="0"/>
              </a:spcBef>
            </a:pPr>
            <a:r>
              <a:rPr lang="en-US" sz="3153" b="1" spc="-173">
                <a:solidFill>
                  <a:srgbClr val="FFFFFF"/>
                </a:solidFill>
                <a:latin typeface="TT Interphases Bold"/>
                <a:ea typeface="TT Interphases Bold"/>
                <a:cs typeface="TT Interphases Bold"/>
                <a:sym typeface="TT Interphases Bold"/>
              </a:rPr>
              <a:t>DASHBOARD 4: VENUE ANALYSIS</a:t>
            </a:r>
          </a:p>
        </p:txBody>
      </p:sp>
      <p:sp>
        <p:nvSpPr>
          <p:cNvPr id="20" name="TextBox 20"/>
          <p:cNvSpPr txBox="1"/>
          <p:nvPr/>
        </p:nvSpPr>
        <p:spPr>
          <a:xfrm>
            <a:off x="2267431" y="4927828"/>
            <a:ext cx="7739183" cy="2238513"/>
          </a:xfrm>
          <a:prstGeom prst="rect">
            <a:avLst/>
          </a:prstGeom>
        </p:spPr>
        <p:txBody>
          <a:bodyPr lIns="0" tIns="0" rIns="0" bIns="0" rtlCol="0" anchor="t">
            <a:spAutoFit/>
          </a:bodyPr>
          <a:lstStyle/>
          <a:p>
            <a:pPr algn="ctr">
              <a:lnSpc>
                <a:spcPts val="3694"/>
              </a:lnSpc>
              <a:spcBef>
                <a:spcPct val="0"/>
              </a:spcBef>
            </a:pPr>
            <a:r>
              <a:rPr lang="en-US" sz="2863" spc="-157">
                <a:solidFill>
                  <a:srgbClr val="FFFFFF"/>
                </a:solidFill>
                <a:latin typeface="TT Interphases"/>
                <a:ea typeface="TT Interphases"/>
                <a:cs typeface="TT Interphases"/>
                <a:sym typeface="TT Interphases"/>
              </a:rPr>
              <a:t>TOP VENUES BY MATCHES PLAYED</a:t>
            </a:r>
          </a:p>
          <a:p>
            <a:pPr algn="ctr">
              <a:lnSpc>
                <a:spcPts val="3694"/>
              </a:lnSpc>
              <a:spcBef>
                <a:spcPct val="0"/>
              </a:spcBef>
            </a:pPr>
            <a:r>
              <a:rPr lang="en-US" sz="2863" spc="-157">
                <a:solidFill>
                  <a:srgbClr val="FFFFFF"/>
                </a:solidFill>
                <a:latin typeface="TT Interphases"/>
                <a:ea typeface="TT Interphases"/>
                <a:cs typeface="TT Interphases"/>
                <a:sym typeface="TT Interphases"/>
              </a:rPr>
              <a:t>VENUE-WISE AVERAGE SCORES</a:t>
            </a:r>
          </a:p>
          <a:p>
            <a:pPr algn="ctr">
              <a:lnSpc>
                <a:spcPts val="3694"/>
              </a:lnSpc>
              <a:spcBef>
                <a:spcPct val="0"/>
              </a:spcBef>
            </a:pPr>
            <a:r>
              <a:rPr lang="en-US" sz="2863" spc="-157">
                <a:solidFill>
                  <a:srgbClr val="FFFFFF"/>
                </a:solidFill>
                <a:latin typeface="TT Interphases"/>
                <a:ea typeface="TT Interphases"/>
                <a:cs typeface="TT Interphases"/>
                <a:sym typeface="TT Interphases"/>
              </a:rPr>
              <a:t>TEAM-WISE WIN % BY VENUE</a:t>
            </a:r>
          </a:p>
          <a:p>
            <a:pPr algn="ctr">
              <a:lnSpc>
                <a:spcPts val="3694"/>
              </a:lnSpc>
              <a:spcBef>
                <a:spcPct val="0"/>
              </a:spcBef>
            </a:pPr>
            <a:r>
              <a:rPr lang="en-US" sz="2863" spc="-157">
                <a:solidFill>
                  <a:srgbClr val="FFFFFF"/>
                </a:solidFill>
                <a:latin typeface="TT Interphases"/>
                <a:ea typeface="TT Interphases"/>
                <a:cs typeface="TT Interphases"/>
                <a:sym typeface="TT Interphases"/>
              </a:rPr>
              <a:t>TOSS OUTCOME AND RESULT PATTERN PER VENUE</a:t>
            </a:r>
          </a:p>
          <a:p>
            <a:pPr algn="ctr">
              <a:lnSpc>
                <a:spcPts val="3694"/>
              </a:lnSpc>
              <a:spcBef>
                <a:spcPct val="0"/>
              </a:spcBef>
            </a:pPr>
            <a:r>
              <a:rPr lang="en-US" sz="2863" spc="-157">
                <a:solidFill>
                  <a:srgbClr val="FFFFFF"/>
                </a:solidFill>
                <a:latin typeface="TT Interphases"/>
                <a:ea typeface="TT Interphases"/>
                <a:cs typeface="TT Interphases"/>
                <a:sym typeface="TT Interphases"/>
              </a:rPr>
              <a:t>HOME VS AWAY PERFORMANCE</a:t>
            </a:r>
          </a:p>
        </p:txBody>
      </p:sp>
    </p:spTree>
    <p:extLst>
      <p:ext uri="{BB962C8B-B14F-4D97-AF65-F5344CB8AC3E}">
        <p14:creationId xmlns:p14="http://schemas.microsoft.com/office/powerpoint/2010/main" val="2894902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489216" cy="10387940"/>
          </a:xfrm>
          <a:custGeom>
            <a:avLst/>
            <a:gdLst/>
            <a:ahLst/>
            <a:cxnLst/>
            <a:rect l="l" t="t" r="r" b="b"/>
            <a:pathLst>
              <a:path w="18489216" h="10387940">
                <a:moveTo>
                  <a:pt x="0" y="0"/>
                </a:moveTo>
                <a:lnTo>
                  <a:pt x="18489216" y="0"/>
                </a:lnTo>
                <a:lnTo>
                  <a:pt x="18489216" y="10387940"/>
                </a:lnTo>
                <a:lnTo>
                  <a:pt x="0" y="10387940"/>
                </a:lnTo>
                <a:lnTo>
                  <a:pt x="0" y="0"/>
                </a:lnTo>
                <a:close/>
              </a:path>
            </a:pathLst>
          </a:custGeom>
          <a:blipFill>
            <a:blip r:embed="rId2"/>
            <a:stretch>
              <a:fillRect t="-1829" b="-2738"/>
            </a:stretch>
          </a:blipFill>
        </p:spPr>
        <p:txBody>
          <a:bodyPr/>
          <a:lstStyle/>
          <a:p>
            <a:endParaRPr lang="en-IN"/>
          </a:p>
        </p:txBody>
      </p:sp>
    </p:spTree>
    <p:extLst>
      <p:ext uri="{BB962C8B-B14F-4D97-AF65-F5344CB8AC3E}">
        <p14:creationId xmlns:p14="http://schemas.microsoft.com/office/powerpoint/2010/main" val="293689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51622" y="721241"/>
            <a:ext cx="7272849" cy="2665852"/>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 IPL VENUE ANALYSIS DASHBOARD</a:t>
            </a:r>
          </a:p>
        </p:txBody>
      </p:sp>
      <p:sp>
        <p:nvSpPr>
          <p:cNvPr id="3" name="TextBox 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4" name="TextBox 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5" name="TextBox 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6" name="TextBox 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grpSp>
        <p:nvGrpSpPr>
          <p:cNvPr id="7" name="Group 7"/>
          <p:cNvGrpSpPr/>
          <p:nvPr/>
        </p:nvGrpSpPr>
        <p:grpSpPr>
          <a:xfrm>
            <a:off x="8301549" y="8720586"/>
            <a:ext cx="10605471" cy="7743800"/>
            <a:chOff x="0" y="0"/>
            <a:chExt cx="1189546" cy="868571"/>
          </a:xfrm>
        </p:grpSpPr>
        <p:sp>
          <p:nvSpPr>
            <p:cNvPr id="8" name="Freeform 8"/>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9" name="TextBox 9"/>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10" name="Group 10"/>
          <p:cNvGrpSpPr/>
          <p:nvPr/>
        </p:nvGrpSpPr>
        <p:grpSpPr>
          <a:xfrm>
            <a:off x="8598583" y="1347562"/>
            <a:ext cx="1090835" cy="1500293"/>
            <a:chOff x="0" y="0"/>
            <a:chExt cx="1883618" cy="2590656"/>
          </a:xfrm>
        </p:grpSpPr>
        <p:sp>
          <p:nvSpPr>
            <p:cNvPr id="11" name="Freeform 11"/>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2" name="TextBox 12"/>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13" name="Group 13"/>
          <p:cNvGrpSpPr/>
          <p:nvPr/>
        </p:nvGrpSpPr>
        <p:grpSpPr>
          <a:xfrm>
            <a:off x="9302381" y="597416"/>
            <a:ext cx="1090835" cy="1500293"/>
            <a:chOff x="0" y="0"/>
            <a:chExt cx="1883618" cy="2590656"/>
          </a:xfrm>
        </p:grpSpPr>
        <p:sp>
          <p:nvSpPr>
            <p:cNvPr id="14" name="Freeform 14"/>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5" name="TextBox 15"/>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6" name="TextBox 16"/>
          <p:cNvSpPr txBox="1"/>
          <p:nvPr/>
        </p:nvSpPr>
        <p:spPr>
          <a:xfrm>
            <a:off x="929874" y="4452356"/>
            <a:ext cx="3146028"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1. TOTAL VENUES USED: 40</a:t>
            </a:r>
          </a:p>
        </p:txBody>
      </p:sp>
      <p:sp>
        <p:nvSpPr>
          <p:cNvPr id="17" name="TextBox 17"/>
          <p:cNvSpPr txBox="1"/>
          <p:nvPr/>
        </p:nvSpPr>
        <p:spPr>
          <a:xfrm>
            <a:off x="875281" y="5114925"/>
            <a:ext cx="4497388" cy="382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 2. TOP VENUE: WANKHEDE STADIUM</a:t>
            </a:r>
          </a:p>
        </p:txBody>
      </p:sp>
      <p:sp>
        <p:nvSpPr>
          <p:cNvPr id="18" name="TextBox 18"/>
          <p:cNvSpPr txBox="1"/>
          <p:nvPr/>
        </p:nvSpPr>
        <p:spPr>
          <a:xfrm>
            <a:off x="875281" y="5792877"/>
            <a:ext cx="4427050" cy="763677"/>
          </a:xfrm>
          <a:prstGeom prst="rect">
            <a:avLst/>
          </a:prstGeom>
        </p:spPr>
        <p:txBody>
          <a:bodyPr lIns="0" tIns="0" rIns="0" bIns="0" rtlCol="0" anchor="t">
            <a:spAutoFit/>
          </a:bodyPr>
          <a:lstStyle/>
          <a:p>
            <a:pPr algn="ctr">
              <a:lnSpc>
                <a:spcPts val="3035"/>
              </a:lnSpc>
              <a:spcBef>
                <a:spcPct val="0"/>
              </a:spcBef>
            </a:pPr>
            <a:r>
              <a:rPr lang="en-US" sz="2353" spc="-129">
                <a:solidFill>
                  <a:srgbClr val="FFFFFF"/>
                </a:solidFill>
                <a:latin typeface="TT Interphases"/>
                <a:ea typeface="TT Interphases"/>
                <a:cs typeface="TT Interphases"/>
                <a:sym typeface="TT Interphases"/>
              </a:rPr>
              <a:t>3. HIGHEST AVERAGE SCORE: GUWAHATI</a:t>
            </a:r>
          </a:p>
        </p:txBody>
      </p:sp>
      <p:sp>
        <p:nvSpPr>
          <p:cNvPr id="19" name="TextBox 19"/>
          <p:cNvSpPr txBox="1"/>
          <p:nvPr/>
        </p:nvSpPr>
        <p:spPr>
          <a:xfrm>
            <a:off x="507158" y="6537503"/>
            <a:ext cx="4795173" cy="662331"/>
          </a:xfrm>
          <a:prstGeom prst="rect">
            <a:avLst/>
          </a:prstGeom>
        </p:spPr>
        <p:txBody>
          <a:bodyPr lIns="0" tIns="0" rIns="0" bIns="0" rtlCol="0" anchor="t">
            <a:spAutoFit/>
          </a:bodyPr>
          <a:lstStyle/>
          <a:p>
            <a:pPr algn="ctr">
              <a:lnSpc>
                <a:spcPts val="2648"/>
              </a:lnSpc>
              <a:spcBef>
                <a:spcPct val="0"/>
              </a:spcBef>
            </a:pPr>
            <a:r>
              <a:rPr lang="en-US" sz="2053" spc="-112">
                <a:solidFill>
                  <a:srgbClr val="FFFFFF"/>
                </a:solidFill>
                <a:latin typeface="TT Interphases"/>
                <a:ea typeface="TT Interphases"/>
                <a:cs typeface="TT Interphases"/>
                <a:sym typeface="TT Interphases"/>
              </a:rPr>
              <a:t> 4. TOSS-WIN = MATCH-WIN DOMINANCE IN KANPUR</a:t>
            </a:r>
          </a:p>
        </p:txBody>
      </p:sp>
      <p:sp>
        <p:nvSpPr>
          <p:cNvPr id="20" name="TextBox 20"/>
          <p:cNvSpPr txBox="1"/>
          <p:nvPr/>
        </p:nvSpPr>
        <p:spPr>
          <a:xfrm>
            <a:off x="507158" y="7226730"/>
            <a:ext cx="4795173" cy="72672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5. BEST WINNING VENUES: RAIPUR AND VCA (NAGPUR)</a:t>
            </a:r>
          </a:p>
        </p:txBody>
      </p:sp>
      <p:sp>
        <p:nvSpPr>
          <p:cNvPr id="21" name="TextBox 21"/>
          <p:cNvSpPr txBox="1"/>
          <p:nvPr/>
        </p:nvSpPr>
        <p:spPr>
          <a:xfrm>
            <a:off x="248891" y="8248724"/>
            <a:ext cx="6593880"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CHENNAI SUPER KINGS PLAYED THE MOST MATCHES</a:t>
            </a:r>
          </a:p>
        </p:txBody>
      </p:sp>
      <p:sp>
        <p:nvSpPr>
          <p:cNvPr id="22" name="TextBox 22"/>
          <p:cNvSpPr txBox="1"/>
          <p:nvPr/>
        </p:nvSpPr>
        <p:spPr>
          <a:xfrm>
            <a:off x="-338426" y="8651594"/>
            <a:ext cx="6486342" cy="346863"/>
          </a:xfrm>
          <a:prstGeom prst="rect">
            <a:avLst/>
          </a:prstGeom>
        </p:spPr>
        <p:txBody>
          <a:bodyPr lIns="0" tIns="0" rIns="0" bIns="0" rtlCol="0" anchor="t">
            <a:spAutoFit/>
          </a:bodyPr>
          <a:lstStyle/>
          <a:p>
            <a:pPr algn="ctr">
              <a:lnSpc>
                <a:spcPts val="2777"/>
              </a:lnSpc>
              <a:spcBef>
                <a:spcPct val="0"/>
              </a:spcBef>
            </a:pPr>
            <a:r>
              <a:rPr lang="en-US" sz="2153" spc="-118">
                <a:solidFill>
                  <a:srgbClr val="FFFFFF"/>
                </a:solidFill>
                <a:latin typeface="TT Interphases"/>
                <a:ea typeface="TT Interphases"/>
                <a:cs typeface="TT Interphases"/>
                <a:sym typeface="TT Interphases"/>
              </a:rPr>
              <a:t>7. HOME ADVANTAGE APPEARS BALANCED</a:t>
            </a:r>
          </a:p>
        </p:txBody>
      </p:sp>
      <p:sp>
        <p:nvSpPr>
          <p:cNvPr id="23" name="TextBox 23"/>
          <p:cNvSpPr txBox="1"/>
          <p:nvPr/>
        </p:nvSpPr>
        <p:spPr>
          <a:xfrm>
            <a:off x="0" y="9535283"/>
            <a:ext cx="4781283"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8. TOTAL PLAYERS ANALYZED: 658</a:t>
            </a:r>
          </a:p>
        </p:txBody>
      </p:sp>
      <p:sp>
        <p:nvSpPr>
          <p:cNvPr id="24" name="TextBox 24"/>
          <p:cNvSpPr txBox="1"/>
          <p:nvPr/>
        </p:nvSpPr>
        <p:spPr>
          <a:xfrm>
            <a:off x="875281" y="3858158"/>
            <a:ext cx="4765477"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7 KEY INSIGHTS FROM THE DASHBOARD</a:t>
            </a:r>
          </a:p>
        </p:txBody>
      </p:sp>
      <p:sp>
        <p:nvSpPr>
          <p:cNvPr id="25" name="TextBox 25"/>
          <p:cNvSpPr txBox="1"/>
          <p:nvPr/>
        </p:nvSpPr>
        <p:spPr>
          <a:xfrm>
            <a:off x="6842771" y="2933580"/>
            <a:ext cx="11207651"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VENUES TRACKED 40 UNIQUE IPL VENUES INCLUDING INDIA AND INTERNATIONAL LOCATIONS.</a:t>
            </a:r>
          </a:p>
        </p:txBody>
      </p:sp>
      <p:sp>
        <p:nvSpPr>
          <p:cNvPr id="26" name="TextBox 26"/>
          <p:cNvSpPr txBox="1"/>
          <p:nvPr/>
        </p:nvSpPr>
        <p:spPr>
          <a:xfrm>
            <a:off x="6184653" y="3521963"/>
            <a:ext cx="11865769"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TOP PERFORMING VENUE WANKHEDE STADIUM — LIKELY MOST MATCHES, ICONIC PERFORMANCES.</a:t>
            </a:r>
          </a:p>
        </p:txBody>
      </p:sp>
      <p:sp>
        <p:nvSpPr>
          <p:cNvPr id="27" name="TextBox 27"/>
          <p:cNvSpPr txBox="1"/>
          <p:nvPr/>
        </p:nvSpPr>
        <p:spPr>
          <a:xfrm>
            <a:off x="6147915" y="4105808"/>
            <a:ext cx="9664005"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HIGH SCORING GROUND GUWAHATI — BEST FOR BATTING (HIGHEST AVG SCORE).</a:t>
            </a:r>
          </a:p>
        </p:txBody>
      </p:sp>
      <p:sp>
        <p:nvSpPr>
          <p:cNvPr id="28" name="TextBox 28"/>
          <p:cNvSpPr txBox="1"/>
          <p:nvPr/>
        </p:nvSpPr>
        <p:spPr>
          <a:xfrm>
            <a:off x="6147915" y="4788551"/>
            <a:ext cx="10128945"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TOSS IMPACT VENUES KANPUR, INDORE — TOSS OFTEN PREDICTS MATCH OUTCOME.</a:t>
            </a:r>
          </a:p>
        </p:txBody>
      </p:sp>
      <p:sp>
        <p:nvSpPr>
          <p:cNvPr id="29" name="TextBox 29"/>
          <p:cNvSpPr txBox="1"/>
          <p:nvPr/>
        </p:nvSpPr>
        <p:spPr>
          <a:xfrm>
            <a:off x="6136324" y="5372395"/>
            <a:ext cx="7287717"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BEST WIN % GROUNDS RAIPUR AND NAGPUR'S VCA STADIUM.</a:t>
            </a:r>
          </a:p>
        </p:txBody>
      </p:sp>
      <p:sp>
        <p:nvSpPr>
          <p:cNvPr id="30" name="TextBox 30"/>
          <p:cNvSpPr txBox="1"/>
          <p:nvPr/>
        </p:nvSpPr>
        <p:spPr>
          <a:xfrm>
            <a:off x="5690122" y="5956240"/>
            <a:ext cx="8838506"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MOST ACTIVE TEAMS CSK AND KKR DOMINATE IN TOTAL MATCHES PLAYED.</a:t>
            </a:r>
          </a:p>
        </p:txBody>
      </p:sp>
      <p:sp>
        <p:nvSpPr>
          <p:cNvPr id="31" name="TextBox 31"/>
          <p:cNvSpPr txBox="1"/>
          <p:nvPr/>
        </p:nvSpPr>
        <p:spPr>
          <a:xfrm>
            <a:off x="5489103" y="6454359"/>
            <a:ext cx="11446570"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MATCH DISTRIBUTION ALMOST EQUAL HOME VS. AWAY MATCHES (BALANCED IPL SCHEDULING).</a:t>
            </a:r>
          </a:p>
        </p:txBody>
      </p:sp>
    </p:spTree>
    <p:extLst>
      <p:ext uri="{BB962C8B-B14F-4D97-AF65-F5344CB8AC3E}">
        <p14:creationId xmlns:p14="http://schemas.microsoft.com/office/powerpoint/2010/main" val="3685967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01549" y="8720586"/>
            <a:ext cx="10605471" cy="7743800"/>
            <a:chOff x="0" y="0"/>
            <a:chExt cx="1189546" cy="868571"/>
          </a:xfrm>
        </p:grpSpPr>
        <p:sp>
          <p:nvSpPr>
            <p:cNvPr id="3" name="Freeform 3"/>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4" name="TextBox 4"/>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8598583" y="1347562"/>
            <a:ext cx="1090835" cy="1500293"/>
            <a:chOff x="0" y="0"/>
            <a:chExt cx="1883618" cy="2590656"/>
          </a:xfrm>
        </p:grpSpPr>
        <p:sp>
          <p:nvSpPr>
            <p:cNvPr id="6" name="Freeform 6"/>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7" name="TextBox 7"/>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9302381" y="597416"/>
            <a:ext cx="1090835" cy="1500293"/>
            <a:chOff x="0" y="0"/>
            <a:chExt cx="1883618" cy="2590656"/>
          </a:xfrm>
        </p:grpSpPr>
        <p:sp>
          <p:nvSpPr>
            <p:cNvPr id="9" name="Freeform 9"/>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0" name="TextBox 10"/>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1" name="Freeform 11"/>
          <p:cNvSpPr/>
          <p:nvPr/>
        </p:nvSpPr>
        <p:spPr>
          <a:xfrm>
            <a:off x="11363380" y="2847855"/>
            <a:ext cx="6534455" cy="3675631"/>
          </a:xfrm>
          <a:custGeom>
            <a:avLst/>
            <a:gdLst/>
            <a:ahLst/>
            <a:cxnLst/>
            <a:rect l="l" t="t" r="r" b="b"/>
            <a:pathLst>
              <a:path w="6534455" h="3675631">
                <a:moveTo>
                  <a:pt x="0" y="0"/>
                </a:moveTo>
                <a:lnTo>
                  <a:pt x="6534456" y="0"/>
                </a:lnTo>
                <a:lnTo>
                  <a:pt x="6534456" y="3675631"/>
                </a:lnTo>
                <a:lnTo>
                  <a:pt x="0" y="3675631"/>
                </a:lnTo>
                <a:lnTo>
                  <a:pt x="0" y="0"/>
                </a:lnTo>
                <a:close/>
              </a:path>
            </a:pathLst>
          </a:custGeom>
          <a:blipFill>
            <a:blip r:embed="rId2"/>
            <a:stretch>
              <a:fillRect/>
            </a:stretch>
          </a:blipFill>
        </p:spPr>
        <p:txBody>
          <a:bodyPr/>
          <a:lstStyle/>
          <a:p>
            <a:endParaRPr lang="en-IN"/>
          </a:p>
        </p:txBody>
      </p:sp>
      <p:sp>
        <p:nvSpPr>
          <p:cNvPr id="12" name="TextBox 12"/>
          <p:cNvSpPr txBox="1"/>
          <p:nvPr/>
        </p:nvSpPr>
        <p:spPr>
          <a:xfrm>
            <a:off x="551622" y="721241"/>
            <a:ext cx="7272849" cy="1794145"/>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WELCOME TO DASBOARD 05</a:t>
            </a:r>
          </a:p>
        </p:txBody>
      </p:sp>
      <p:sp>
        <p:nvSpPr>
          <p:cNvPr id="13" name="TextBox 1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4" name="TextBox 1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5" name="TextBox 1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6" name="TextBox 1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7" name="TextBox 17"/>
          <p:cNvSpPr txBox="1"/>
          <p:nvPr/>
        </p:nvSpPr>
        <p:spPr>
          <a:xfrm>
            <a:off x="373936" y="3554273"/>
            <a:ext cx="9315481" cy="3117268"/>
          </a:xfrm>
          <a:prstGeom prst="rect">
            <a:avLst/>
          </a:prstGeom>
        </p:spPr>
        <p:txBody>
          <a:bodyPr lIns="0" tIns="0" rIns="0" bIns="0" rtlCol="0" anchor="t">
            <a:spAutoFit/>
          </a:bodyPr>
          <a:lstStyle/>
          <a:p>
            <a:pPr algn="ctr">
              <a:lnSpc>
                <a:spcPts val="4119"/>
              </a:lnSpc>
              <a:spcBef>
                <a:spcPct val="0"/>
              </a:spcBef>
            </a:pPr>
            <a:r>
              <a:rPr lang="en-US" sz="3193" b="1" spc="-175">
                <a:solidFill>
                  <a:srgbClr val="FFFFFF"/>
                </a:solidFill>
                <a:latin typeface="TT Interphases Bold"/>
                <a:ea typeface="TT Interphases Bold"/>
                <a:cs typeface="TT Interphases Bold"/>
                <a:sym typeface="TT Interphases Bold"/>
              </a:rPr>
              <a:t>MATCH SITUATIONS</a:t>
            </a:r>
          </a:p>
          <a:p>
            <a:pPr algn="ctr">
              <a:lnSpc>
                <a:spcPts val="4119"/>
              </a:lnSpc>
              <a:spcBef>
                <a:spcPct val="0"/>
              </a:spcBef>
            </a:pPr>
            <a:r>
              <a:rPr lang="en-US" sz="3193" spc="-175">
                <a:solidFill>
                  <a:srgbClr val="FFFFFF"/>
                </a:solidFill>
                <a:latin typeface="TT Interphases"/>
                <a:ea typeface="TT Interphases"/>
                <a:cs typeface="TT Interphases"/>
                <a:sym typeface="TT Interphases"/>
              </a:rPr>
              <a:t>MATCHES WON BY CHASING VS DEFENDING</a:t>
            </a:r>
          </a:p>
          <a:p>
            <a:pPr algn="ctr">
              <a:lnSpc>
                <a:spcPts val="4119"/>
              </a:lnSpc>
              <a:spcBef>
                <a:spcPct val="0"/>
              </a:spcBef>
            </a:pPr>
            <a:r>
              <a:rPr lang="en-US" sz="3193" spc="-175">
                <a:solidFill>
                  <a:srgbClr val="FFFFFF"/>
                </a:solidFill>
                <a:latin typeface="TT Interphases"/>
                <a:ea typeface="TT Interphases"/>
                <a:cs typeface="TT Interphases"/>
                <a:sym typeface="TT Interphases"/>
              </a:rPr>
              <a:t>SUPER OVER MATCHES OVERVIEW</a:t>
            </a:r>
          </a:p>
          <a:p>
            <a:pPr algn="ctr">
              <a:lnSpc>
                <a:spcPts val="4119"/>
              </a:lnSpc>
              <a:spcBef>
                <a:spcPct val="0"/>
              </a:spcBef>
            </a:pPr>
            <a:r>
              <a:rPr lang="en-US" sz="3193" spc="-175">
                <a:solidFill>
                  <a:srgbClr val="FFFFFF"/>
                </a:solidFill>
                <a:latin typeface="TT Interphases"/>
                <a:ea typeface="TT Interphases"/>
                <a:cs typeface="TT Interphases"/>
                <a:sym typeface="TT Interphases"/>
              </a:rPr>
              <a:t>PERFORMANCE IN POWERPLAY, MIDDLE, DEATH OVERS</a:t>
            </a:r>
          </a:p>
          <a:p>
            <a:pPr algn="ctr">
              <a:lnSpc>
                <a:spcPts val="4119"/>
              </a:lnSpc>
              <a:spcBef>
                <a:spcPct val="0"/>
              </a:spcBef>
            </a:pPr>
            <a:r>
              <a:rPr lang="en-US" sz="3193" spc="-175">
                <a:solidFill>
                  <a:srgbClr val="FFFFFF"/>
                </a:solidFill>
                <a:latin typeface="TT Interphases"/>
                <a:ea typeface="TT Interphases"/>
                <a:cs typeface="TT Interphases"/>
                <a:sym typeface="TT Interphases"/>
              </a:rPr>
              <a:t>FALL OF WICKETS TIMING</a:t>
            </a:r>
          </a:p>
          <a:p>
            <a:pPr algn="ctr">
              <a:lnSpc>
                <a:spcPts val="4119"/>
              </a:lnSpc>
              <a:spcBef>
                <a:spcPct val="0"/>
              </a:spcBef>
            </a:pPr>
            <a:r>
              <a:rPr lang="en-US" sz="3193" spc="-175">
                <a:solidFill>
                  <a:srgbClr val="FFFFFF"/>
                </a:solidFill>
                <a:latin typeface="TT Interphases"/>
                <a:ea typeface="TT Interphases"/>
                <a:cs typeface="TT Interphases"/>
                <a:sym typeface="TT Interphases"/>
              </a:rPr>
              <a:t>PRESSURE PERFORMANCE: LAST 5 OVERS</a:t>
            </a:r>
          </a:p>
        </p:txBody>
      </p:sp>
    </p:spTree>
    <p:extLst>
      <p:ext uri="{BB962C8B-B14F-4D97-AF65-F5344CB8AC3E}">
        <p14:creationId xmlns:p14="http://schemas.microsoft.com/office/powerpoint/2010/main" val="37799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325902"/>
            <a:ext cx="18288000" cy="10612902"/>
          </a:xfrm>
          <a:custGeom>
            <a:avLst/>
            <a:gdLst/>
            <a:ahLst/>
            <a:cxnLst/>
            <a:rect l="l" t="t" r="r" b="b"/>
            <a:pathLst>
              <a:path w="18288000" h="10612902">
                <a:moveTo>
                  <a:pt x="0" y="0"/>
                </a:moveTo>
                <a:lnTo>
                  <a:pt x="18288000" y="0"/>
                </a:lnTo>
                <a:lnTo>
                  <a:pt x="18288000" y="10612902"/>
                </a:lnTo>
                <a:lnTo>
                  <a:pt x="0" y="10612902"/>
                </a:lnTo>
                <a:lnTo>
                  <a:pt x="0" y="0"/>
                </a:lnTo>
                <a:close/>
              </a:path>
            </a:pathLst>
          </a:custGeom>
          <a:blipFill>
            <a:blip r:embed="rId2"/>
            <a:stretch>
              <a:fillRect l="-1102" r="-606" b="-2528"/>
            </a:stretch>
          </a:blipFill>
        </p:spPr>
        <p:txBody>
          <a:bodyPr/>
          <a:lstStyle/>
          <a:p>
            <a:endParaRPr lang="en-IN"/>
          </a:p>
        </p:txBody>
      </p:sp>
    </p:spTree>
    <p:extLst>
      <p:ext uri="{BB962C8B-B14F-4D97-AF65-F5344CB8AC3E}">
        <p14:creationId xmlns:p14="http://schemas.microsoft.com/office/powerpoint/2010/main" val="2151366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51622" y="721241"/>
            <a:ext cx="7272849" cy="2665852"/>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 IPL MATCH SITUATIONS ANALYSIS</a:t>
            </a:r>
          </a:p>
        </p:txBody>
      </p:sp>
      <p:sp>
        <p:nvSpPr>
          <p:cNvPr id="3" name="TextBox 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4" name="TextBox 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5" name="TextBox 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6" name="TextBox 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grpSp>
        <p:nvGrpSpPr>
          <p:cNvPr id="7" name="Group 7"/>
          <p:cNvGrpSpPr/>
          <p:nvPr/>
        </p:nvGrpSpPr>
        <p:grpSpPr>
          <a:xfrm>
            <a:off x="8301549" y="8720586"/>
            <a:ext cx="10605471" cy="7743800"/>
            <a:chOff x="0" y="0"/>
            <a:chExt cx="1189546" cy="868571"/>
          </a:xfrm>
        </p:grpSpPr>
        <p:sp>
          <p:nvSpPr>
            <p:cNvPr id="8" name="Freeform 8"/>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9" name="TextBox 9"/>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10" name="Group 10"/>
          <p:cNvGrpSpPr/>
          <p:nvPr/>
        </p:nvGrpSpPr>
        <p:grpSpPr>
          <a:xfrm>
            <a:off x="8598583" y="1347562"/>
            <a:ext cx="1090835" cy="1500293"/>
            <a:chOff x="0" y="0"/>
            <a:chExt cx="1883618" cy="2590656"/>
          </a:xfrm>
        </p:grpSpPr>
        <p:sp>
          <p:nvSpPr>
            <p:cNvPr id="11" name="Freeform 11"/>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2" name="TextBox 12"/>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13" name="Group 13"/>
          <p:cNvGrpSpPr/>
          <p:nvPr/>
        </p:nvGrpSpPr>
        <p:grpSpPr>
          <a:xfrm>
            <a:off x="9302381" y="597416"/>
            <a:ext cx="1090835" cy="1500293"/>
            <a:chOff x="0" y="0"/>
            <a:chExt cx="1883618" cy="2590656"/>
          </a:xfrm>
        </p:grpSpPr>
        <p:sp>
          <p:nvSpPr>
            <p:cNvPr id="14" name="Freeform 14"/>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5" name="TextBox 15"/>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6" name="TextBox 16"/>
          <p:cNvSpPr txBox="1"/>
          <p:nvPr/>
        </p:nvSpPr>
        <p:spPr>
          <a:xfrm>
            <a:off x="248891" y="4092930"/>
            <a:ext cx="5005776" cy="72672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1. CHASING IS MORE COMMON THAN DEFENDING</a:t>
            </a:r>
          </a:p>
        </p:txBody>
      </p:sp>
      <p:sp>
        <p:nvSpPr>
          <p:cNvPr id="17" name="TextBox 17"/>
          <p:cNvSpPr txBox="1"/>
          <p:nvPr/>
        </p:nvSpPr>
        <p:spPr>
          <a:xfrm>
            <a:off x="642" y="6170827"/>
            <a:ext cx="5502275"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2. MOST RUNS ARE SCORED IN MIDDLE OVERS</a:t>
            </a:r>
          </a:p>
        </p:txBody>
      </p:sp>
      <p:sp>
        <p:nvSpPr>
          <p:cNvPr id="18" name="TextBox 18"/>
          <p:cNvSpPr txBox="1"/>
          <p:nvPr/>
        </p:nvSpPr>
        <p:spPr>
          <a:xfrm>
            <a:off x="122364" y="7996312"/>
            <a:ext cx="4240411"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3. SUPER OVER MATCHES ARE RARE</a:t>
            </a:r>
          </a:p>
        </p:txBody>
      </p:sp>
      <p:sp>
        <p:nvSpPr>
          <p:cNvPr id="19" name="TextBox 19"/>
          <p:cNvSpPr txBox="1"/>
          <p:nvPr/>
        </p:nvSpPr>
        <p:spPr>
          <a:xfrm>
            <a:off x="-154365" y="8427088"/>
            <a:ext cx="6486342" cy="1051713"/>
          </a:xfrm>
          <a:prstGeom prst="rect">
            <a:avLst/>
          </a:prstGeom>
        </p:spPr>
        <p:txBody>
          <a:bodyPr lIns="0" tIns="0" rIns="0" bIns="0" rtlCol="0" anchor="t">
            <a:spAutoFit/>
          </a:bodyPr>
          <a:lstStyle/>
          <a:p>
            <a:pPr algn="ctr">
              <a:lnSpc>
                <a:spcPts val="2777"/>
              </a:lnSpc>
              <a:spcBef>
                <a:spcPct val="0"/>
              </a:spcBef>
            </a:pPr>
            <a:r>
              <a:rPr lang="en-US" sz="2153" spc="-118">
                <a:solidFill>
                  <a:srgbClr val="FFFFFF"/>
                </a:solidFill>
                <a:latin typeface="TT Interphases"/>
                <a:ea typeface="TT Interphases"/>
                <a:cs typeface="TT Interphases"/>
                <a:sym typeface="TT Interphases"/>
              </a:rPr>
              <a:t>ONLY 10 MATCHES HAVE GONE INTO SUPER OVER SITUATIONS — INDICATES RARITY AND COMPETITIVENESS.</a:t>
            </a:r>
          </a:p>
        </p:txBody>
      </p:sp>
      <p:sp>
        <p:nvSpPr>
          <p:cNvPr id="20" name="TextBox 20"/>
          <p:cNvSpPr txBox="1"/>
          <p:nvPr/>
        </p:nvSpPr>
        <p:spPr>
          <a:xfrm>
            <a:off x="9912203" y="2933580"/>
            <a:ext cx="5068788"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4. HIGHEST LAST 5 OVERS TOTAL: 142 RUNS</a:t>
            </a:r>
          </a:p>
        </p:txBody>
      </p:sp>
      <p:sp>
        <p:nvSpPr>
          <p:cNvPr id="21" name="TextBox 21"/>
          <p:cNvSpPr txBox="1"/>
          <p:nvPr/>
        </p:nvSpPr>
        <p:spPr>
          <a:xfrm>
            <a:off x="9579572" y="4554870"/>
            <a:ext cx="5734050"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5. MUMBAI INDIANS DOMINATE IN LAST 5 OVERS</a:t>
            </a:r>
          </a:p>
        </p:txBody>
      </p:sp>
      <p:sp>
        <p:nvSpPr>
          <p:cNvPr id="22" name="TextBox 22"/>
          <p:cNvSpPr txBox="1"/>
          <p:nvPr/>
        </p:nvSpPr>
        <p:spPr>
          <a:xfrm>
            <a:off x="875281" y="3554186"/>
            <a:ext cx="4784130"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KEY INSIGHTS FROM THE DASHBOARD</a:t>
            </a:r>
          </a:p>
        </p:txBody>
      </p:sp>
      <p:sp>
        <p:nvSpPr>
          <p:cNvPr id="23" name="TextBox 23"/>
          <p:cNvSpPr txBox="1"/>
          <p:nvPr/>
        </p:nvSpPr>
        <p:spPr>
          <a:xfrm>
            <a:off x="122364" y="4896145"/>
            <a:ext cx="5932884" cy="10886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FROM THE PIE CHART:</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575 MATCHES (54.55%) HAD TEAMS CHASING.</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479 MATCHES (45.45%) WERE DEFENDING TOTALS.</a:t>
            </a:r>
          </a:p>
        </p:txBody>
      </p:sp>
      <p:sp>
        <p:nvSpPr>
          <p:cNvPr id="24" name="TextBox 24"/>
          <p:cNvSpPr txBox="1"/>
          <p:nvPr/>
        </p:nvSpPr>
        <p:spPr>
          <a:xfrm>
            <a:off x="265185" y="6636180"/>
            <a:ext cx="4735004" cy="1205306"/>
          </a:xfrm>
          <a:prstGeom prst="rect">
            <a:avLst/>
          </a:prstGeom>
        </p:spPr>
        <p:txBody>
          <a:bodyPr lIns="0" tIns="0" rIns="0" bIns="0" rtlCol="0" anchor="t">
            <a:spAutoFit/>
          </a:bodyPr>
          <a:lstStyle/>
          <a:p>
            <a:pPr algn="ctr">
              <a:lnSpc>
                <a:spcPts val="1932"/>
              </a:lnSpc>
              <a:spcBef>
                <a:spcPct val="0"/>
              </a:spcBef>
            </a:pPr>
            <a:r>
              <a:rPr lang="en-US" sz="1498" spc="-82">
                <a:solidFill>
                  <a:srgbClr val="FFFFFF"/>
                </a:solidFill>
                <a:latin typeface="TT Interphases"/>
                <a:ea typeface="TT Interphases"/>
                <a:cs typeface="TT Interphases"/>
                <a:sym typeface="TT Interphases"/>
              </a:rPr>
              <a:t>THE BAR CHART SHOWING SUM OF RUNS BY OVER PHASE:</a:t>
            </a:r>
          </a:p>
          <a:p>
            <a:pPr algn="ctr">
              <a:lnSpc>
                <a:spcPts val="1932"/>
              </a:lnSpc>
              <a:spcBef>
                <a:spcPct val="0"/>
              </a:spcBef>
            </a:pPr>
            <a:r>
              <a:rPr lang="en-US" sz="1498" spc="-82">
                <a:solidFill>
                  <a:srgbClr val="FFFFFF"/>
                </a:solidFill>
                <a:latin typeface="TT Interphases"/>
                <a:ea typeface="TT Interphases"/>
                <a:cs typeface="TT Interphases"/>
                <a:sym typeface="TT Interphases"/>
              </a:rPr>
              <a:t>MIDDLE OVERS (7–15) CONTRIBUTE THE MOST RUNS, MORE THAN EVEN THE DEATH OVERS.</a:t>
            </a:r>
          </a:p>
          <a:p>
            <a:pPr algn="ctr">
              <a:lnSpc>
                <a:spcPts val="1932"/>
              </a:lnSpc>
              <a:spcBef>
                <a:spcPct val="0"/>
              </a:spcBef>
            </a:pPr>
            <a:r>
              <a:rPr lang="en-US" sz="1498" spc="-82">
                <a:solidFill>
                  <a:srgbClr val="FFFFFF"/>
                </a:solidFill>
                <a:latin typeface="TT Interphases"/>
                <a:ea typeface="TT Interphases"/>
                <a:cs typeface="TT Interphases"/>
                <a:sym typeface="TT Interphases"/>
              </a:rPr>
              <a:t>DEATH OVERS SCORE THE LEAST, POSSIBLY DUE TO INCREASED WICKETS FALLING.</a:t>
            </a:r>
          </a:p>
        </p:txBody>
      </p:sp>
      <p:sp>
        <p:nvSpPr>
          <p:cNvPr id="25" name="TextBox 25"/>
          <p:cNvSpPr txBox="1"/>
          <p:nvPr/>
        </p:nvSpPr>
        <p:spPr>
          <a:xfrm>
            <a:off x="7767957" y="3269775"/>
            <a:ext cx="9951218" cy="10886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A SINGLE TEAM HAS MANAGED TO SCORE 142 RUNS IN THE LAST 5 OVERS — AN EXCEPTIONALLY HIGH FIGURE, SHOWING EXPLOSIVE FINISH POTENTIAL IN T20 CRICKET.</a:t>
            </a:r>
          </a:p>
        </p:txBody>
      </p:sp>
      <p:sp>
        <p:nvSpPr>
          <p:cNvPr id="26" name="TextBox 26"/>
          <p:cNvSpPr txBox="1"/>
          <p:nvPr/>
        </p:nvSpPr>
        <p:spPr>
          <a:xfrm>
            <a:off x="6331977" y="5005365"/>
            <a:ext cx="11432922" cy="10886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TOP CONTRIBUTORS IN LAST50OVERSRUNS (I.E., EXPLOSIVE FINISHING):</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MUMBAI INDIANS LEAD, FOLLOWED BY CHENNAI SUPER KINGS AND ROYAL CHALLENGERS BANGALORE.</a:t>
            </a:r>
          </a:p>
        </p:txBody>
      </p:sp>
      <p:sp>
        <p:nvSpPr>
          <p:cNvPr id="27" name="TextBox 27"/>
          <p:cNvSpPr txBox="1"/>
          <p:nvPr/>
        </p:nvSpPr>
        <p:spPr>
          <a:xfrm>
            <a:off x="10159832" y="6458557"/>
            <a:ext cx="5764113"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WICKETS PEAK AT START AND END OF INNINGS</a:t>
            </a:r>
          </a:p>
        </p:txBody>
      </p:sp>
      <p:sp>
        <p:nvSpPr>
          <p:cNvPr id="28" name="TextBox 28"/>
          <p:cNvSpPr txBox="1"/>
          <p:nvPr/>
        </p:nvSpPr>
        <p:spPr>
          <a:xfrm>
            <a:off x="7629492" y="7032359"/>
            <a:ext cx="9380736" cy="145062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WICKETS_BY_OVER LINE CHART SHOWS:</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EARLY OVERS (1–2) SEE A SPIKE IN WICKETS, AS BOWLERS EXPLOIT CONDITIONS.</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ANOTHER SPIKE NEAR 18TH–20TH OVERS, AS BATTERS TAKE HIGH RISKS.</a:t>
            </a:r>
          </a:p>
          <a:p>
            <a:pPr algn="ctr">
              <a:lnSpc>
                <a:spcPts val="2906"/>
              </a:lnSpc>
              <a:spcBef>
                <a:spcPct val="0"/>
              </a:spcBef>
            </a:pPr>
            <a:r>
              <a:rPr lang="en-US" sz="2253" spc="-123">
                <a:solidFill>
                  <a:srgbClr val="FFFFFF"/>
                </a:solidFill>
                <a:latin typeface="TT Interphases"/>
                <a:ea typeface="TT Interphases"/>
                <a:cs typeface="TT Interphases"/>
                <a:sym typeface="TT Interphases"/>
              </a:rPr>
              <a:t>MIDDLE OVERS ARE RELATIVELY STABLE.</a:t>
            </a:r>
          </a:p>
        </p:txBody>
      </p:sp>
    </p:spTree>
    <p:extLst>
      <p:ext uri="{BB962C8B-B14F-4D97-AF65-F5344CB8AC3E}">
        <p14:creationId xmlns:p14="http://schemas.microsoft.com/office/powerpoint/2010/main" val="3722301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01549" y="8720586"/>
            <a:ext cx="10605471" cy="7743800"/>
            <a:chOff x="0" y="0"/>
            <a:chExt cx="1189546" cy="868571"/>
          </a:xfrm>
        </p:grpSpPr>
        <p:sp>
          <p:nvSpPr>
            <p:cNvPr id="3" name="Freeform 3"/>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4" name="TextBox 4"/>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8598583" y="1347562"/>
            <a:ext cx="1090835" cy="1500293"/>
            <a:chOff x="0" y="0"/>
            <a:chExt cx="1883618" cy="2590656"/>
          </a:xfrm>
        </p:grpSpPr>
        <p:sp>
          <p:nvSpPr>
            <p:cNvPr id="6" name="Freeform 6"/>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7" name="TextBox 7"/>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9302381" y="597416"/>
            <a:ext cx="1090835" cy="1500293"/>
            <a:chOff x="0" y="0"/>
            <a:chExt cx="1883618" cy="2590656"/>
          </a:xfrm>
        </p:grpSpPr>
        <p:sp>
          <p:nvSpPr>
            <p:cNvPr id="9" name="Freeform 9"/>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0" name="TextBox 10"/>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1" name="Freeform 11"/>
          <p:cNvSpPr/>
          <p:nvPr/>
        </p:nvSpPr>
        <p:spPr>
          <a:xfrm>
            <a:off x="10684564" y="3734938"/>
            <a:ext cx="6253172" cy="4007558"/>
          </a:xfrm>
          <a:custGeom>
            <a:avLst/>
            <a:gdLst/>
            <a:ahLst/>
            <a:cxnLst/>
            <a:rect l="l" t="t" r="r" b="b"/>
            <a:pathLst>
              <a:path w="6253172" h="4007558">
                <a:moveTo>
                  <a:pt x="0" y="0"/>
                </a:moveTo>
                <a:lnTo>
                  <a:pt x="6253172" y="0"/>
                </a:lnTo>
                <a:lnTo>
                  <a:pt x="6253172" y="4007558"/>
                </a:lnTo>
                <a:lnTo>
                  <a:pt x="0" y="4007558"/>
                </a:lnTo>
                <a:lnTo>
                  <a:pt x="0" y="0"/>
                </a:lnTo>
                <a:close/>
              </a:path>
            </a:pathLst>
          </a:custGeom>
          <a:blipFill>
            <a:blip r:embed="rId2"/>
            <a:stretch>
              <a:fillRect/>
            </a:stretch>
          </a:blipFill>
        </p:spPr>
        <p:txBody>
          <a:bodyPr/>
          <a:lstStyle/>
          <a:p>
            <a:endParaRPr lang="en-IN"/>
          </a:p>
        </p:txBody>
      </p:sp>
      <p:sp>
        <p:nvSpPr>
          <p:cNvPr id="12" name="TextBox 12"/>
          <p:cNvSpPr txBox="1"/>
          <p:nvPr/>
        </p:nvSpPr>
        <p:spPr>
          <a:xfrm>
            <a:off x="551622" y="721241"/>
            <a:ext cx="7272849" cy="1794145"/>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WELCOME TO DASBOARD 06</a:t>
            </a:r>
          </a:p>
        </p:txBody>
      </p:sp>
      <p:sp>
        <p:nvSpPr>
          <p:cNvPr id="13" name="TextBox 1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4" name="TextBox 1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5" name="TextBox 1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6" name="TextBox 1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7" name="TextBox 17"/>
          <p:cNvSpPr txBox="1"/>
          <p:nvPr/>
        </p:nvSpPr>
        <p:spPr>
          <a:xfrm>
            <a:off x="1114737" y="3511100"/>
            <a:ext cx="7186811" cy="5209485"/>
          </a:xfrm>
          <a:prstGeom prst="rect">
            <a:avLst/>
          </a:prstGeom>
        </p:spPr>
        <p:txBody>
          <a:bodyPr lIns="0" tIns="0" rIns="0" bIns="0" rtlCol="0" anchor="t">
            <a:spAutoFit/>
          </a:bodyPr>
          <a:lstStyle/>
          <a:p>
            <a:pPr algn="ctr">
              <a:lnSpc>
                <a:spcPts val="4635"/>
              </a:lnSpc>
            </a:pPr>
            <a:r>
              <a:rPr lang="en-US" sz="3593" b="1" spc="-197">
                <a:solidFill>
                  <a:srgbClr val="FFFFFF"/>
                </a:solidFill>
                <a:latin typeface="TT Interphases Bold"/>
                <a:ea typeface="TT Interphases Bold"/>
                <a:cs typeface="TT Interphases Bold"/>
                <a:sym typeface="TT Interphases Bold"/>
              </a:rPr>
              <a:t> SEASON-WISE TRENDS</a:t>
            </a:r>
          </a:p>
          <a:p>
            <a:pPr algn="ctr">
              <a:lnSpc>
                <a:spcPts val="4119"/>
              </a:lnSpc>
            </a:pPr>
            <a:r>
              <a:rPr lang="en-US" sz="3193" spc="-175">
                <a:solidFill>
                  <a:srgbClr val="FFFFFF"/>
                </a:solidFill>
                <a:latin typeface="TT Interphases"/>
                <a:ea typeface="TT Interphases"/>
                <a:cs typeface="TT Interphases"/>
                <a:sym typeface="TT Interphases"/>
              </a:rPr>
              <a:t>Player participation trend by season</a:t>
            </a:r>
          </a:p>
          <a:p>
            <a:pPr algn="ctr">
              <a:lnSpc>
                <a:spcPts val="4119"/>
              </a:lnSpc>
            </a:pPr>
            <a:r>
              <a:rPr lang="en-US" sz="3193" spc="-175">
                <a:solidFill>
                  <a:srgbClr val="FFFFFF"/>
                </a:solidFill>
                <a:latin typeface="TT Interphases"/>
                <a:ea typeface="TT Interphases"/>
                <a:cs typeface="TT Interphases"/>
                <a:sym typeface="TT Interphases"/>
              </a:rPr>
              <a:t> </a:t>
            </a:r>
          </a:p>
          <a:p>
            <a:pPr algn="ctr">
              <a:lnSpc>
                <a:spcPts val="4119"/>
              </a:lnSpc>
            </a:pPr>
            <a:r>
              <a:rPr lang="en-US" sz="3193" spc="-175">
                <a:solidFill>
                  <a:srgbClr val="FFFFFF"/>
                </a:solidFill>
                <a:latin typeface="TT Interphases"/>
                <a:ea typeface="TT Interphases"/>
                <a:cs typeface="TT Interphases"/>
                <a:sym typeface="TT Interphases"/>
              </a:rPr>
              <a:t>Match totals vs overs comparison</a:t>
            </a:r>
          </a:p>
          <a:p>
            <a:pPr algn="ctr">
              <a:lnSpc>
                <a:spcPts val="4119"/>
              </a:lnSpc>
            </a:pPr>
            <a:r>
              <a:rPr lang="en-US" sz="3193" spc="-175">
                <a:solidFill>
                  <a:srgbClr val="FFFFFF"/>
                </a:solidFill>
                <a:latin typeface="TT Interphases"/>
                <a:ea typeface="TT Interphases"/>
                <a:cs typeface="TT Interphases"/>
                <a:sym typeface="TT Interphases"/>
              </a:rPr>
              <a:t> </a:t>
            </a:r>
          </a:p>
          <a:p>
            <a:pPr algn="ctr">
              <a:lnSpc>
                <a:spcPts val="4119"/>
              </a:lnSpc>
            </a:pPr>
            <a:r>
              <a:rPr lang="en-US" sz="3193" spc="-175">
                <a:solidFill>
                  <a:srgbClr val="FFFFFF"/>
                </a:solidFill>
                <a:latin typeface="TT Interphases"/>
                <a:ea typeface="TT Interphases"/>
                <a:cs typeface="TT Interphases"/>
                <a:sym typeface="TT Interphases"/>
              </a:rPr>
              <a:t>Strike rate evolution over years</a:t>
            </a:r>
          </a:p>
          <a:p>
            <a:pPr algn="ctr">
              <a:lnSpc>
                <a:spcPts val="4119"/>
              </a:lnSpc>
            </a:pPr>
            <a:r>
              <a:rPr lang="en-US" sz="3193" spc="-175">
                <a:solidFill>
                  <a:srgbClr val="FFFFFF"/>
                </a:solidFill>
                <a:latin typeface="TT Interphases"/>
                <a:ea typeface="TT Interphases"/>
                <a:cs typeface="TT Interphases"/>
                <a:sym typeface="TT Interphases"/>
              </a:rPr>
              <a:t> </a:t>
            </a:r>
          </a:p>
          <a:p>
            <a:pPr algn="ctr">
              <a:lnSpc>
                <a:spcPts val="4119"/>
              </a:lnSpc>
            </a:pPr>
            <a:r>
              <a:rPr lang="en-US" sz="3193" spc="-175">
                <a:solidFill>
                  <a:srgbClr val="FFFFFF"/>
                </a:solidFill>
                <a:latin typeface="TT Interphases"/>
                <a:ea typeface="TT Interphases"/>
                <a:cs typeface="TT Interphases"/>
                <a:sym typeface="TT Interphases"/>
              </a:rPr>
              <a:t>Bowling economy trends</a:t>
            </a:r>
          </a:p>
          <a:p>
            <a:pPr algn="ctr">
              <a:lnSpc>
                <a:spcPts val="4119"/>
              </a:lnSpc>
            </a:pPr>
            <a:r>
              <a:rPr lang="en-US" sz="3193" spc="-175">
                <a:solidFill>
                  <a:srgbClr val="FFFFFF"/>
                </a:solidFill>
                <a:latin typeface="TT Interphases"/>
                <a:ea typeface="TT Interphases"/>
                <a:cs typeface="TT Interphases"/>
                <a:sym typeface="TT Interphases"/>
              </a:rPr>
              <a:t> Season-level KPI dashboard</a:t>
            </a:r>
          </a:p>
          <a:p>
            <a:pPr algn="ctr">
              <a:lnSpc>
                <a:spcPts val="4119"/>
              </a:lnSpc>
              <a:spcBef>
                <a:spcPct val="0"/>
              </a:spcBef>
            </a:pPr>
            <a:endParaRPr lang="en-US" sz="3193" spc="-175">
              <a:solidFill>
                <a:srgbClr val="FFFFFF"/>
              </a:solidFill>
              <a:latin typeface="TT Interphases"/>
              <a:ea typeface="TT Interphases"/>
              <a:cs typeface="TT Interphases"/>
              <a:sym typeface="TT Interphases"/>
            </a:endParaRPr>
          </a:p>
        </p:txBody>
      </p:sp>
    </p:spTree>
    <p:extLst>
      <p:ext uri="{BB962C8B-B14F-4D97-AF65-F5344CB8AC3E}">
        <p14:creationId xmlns:p14="http://schemas.microsoft.com/office/powerpoint/2010/main" val="3986305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92" b="-2352"/>
            </a:stretch>
          </a:blipFill>
        </p:spPr>
        <p:txBody>
          <a:bodyPr/>
          <a:lstStyle/>
          <a:p>
            <a:endParaRPr lang="en-IN"/>
          </a:p>
        </p:txBody>
      </p:sp>
    </p:spTree>
    <p:extLst>
      <p:ext uri="{BB962C8B-B14F-4D97-AF65-F5344CB8AC3E}">
        <p14:creationId xmlns:p14="http://schemas.microsoft.com/office/powerpoint/2010/main" val="92363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88907" y="5366671"/>
            <a:ext cx="9881749" cy="4675529"/>
            <a:chOff x="0" y="0"/>
            <a:chExt cx="1990475" cy="941789"/>
          </a:xfrm>
        </p:grpSpPr>
        <p:sp>
          <p:nvSpPr>
            <p:cNvPr id="3" name="Freeform 3"/>
            <p:cNvSpPr/>
            <p:nvPr/>
          </p:nvSpPr>
          <p:spPr>
            <a:xfrm>
              <a:off x="0" y="0"/>
              <a:ext cx="1990475" cy="941789"/>
            </a:xfrm>
            <a:custGeom>
              <a:avLst/>
              <a:gdLst/>
              <a:ahLst/>
              <a:cxnLst/>
              <a:rect l="l" t="t" r="r" b="b"/>
              <a:pathLst>
                <a:path w="1990475" h="941789">
                  <a:moveTo>
                    <a:pt x="39173" y="0"/>
                  </a:moveTo>
                  <a:lnTo>
                    <a:pt x="1951303" y="0"/>
                  </a:lnTo>
                  <a:cubicBezTo>
                    <a:pt x="1972937" y="0"/>
                    <a:pt x="1990475" y="17538"/>
                    <a:pt x="1990475" y="39173"/>
                  </a:cubicBezTo>
                  <a:lnTo>
                    <a:pt x="1990475" y="902616"/>
                  </a:lnTo>
                  <a:cubicBezTo>
                    <a:pt x="1990475" y="924251"/>
                    <a:pt x="1972937" y="941789"/>
                    <a:pt x="1951303" y="941789"/>
                  </a:cubicBezTo>
                  <a:lnTo>
                    <a:pt x="39173" y="941789"/>
                  </a:lnTo>
                  <a:cubicBezTo>
                    <a:pt x="17538" y="941789"/>
                    <a:pt x="0" y="924251"/>
                    <a:pt x="0" y="902616"/>
                  </a:cubicBezTo>
                  <a:lnTo>
                    <a:pt x="0" y="39173"/>
                  </a:lnTo>
                  <a:cubicBezTo>
                    <a:pt x="0" y="17538"/>
                    <a:pt x="17538" y="0"/>
                    <a:pt x="39173" y="0"/>
                  </a:cubicBezTo>
                  <a:close/>
                </a:path>
              </a:pathLst>
            </a:custGeom>
            <a:blipFill>
              <a:blip r:embed="rId2"/>
              <a:stretch>
                <a:fillRect t="-29160" b="-29160"/>
              </a:stretch>
            </a:blipFill>
            <a:ln w="19050" cap="rnd">
              <a:solidFill>
                <a:srgbClr val="013263"/>
              </a:solidFill>
              <a:prstDash val="solid"/>
              <a:round/>
            </a:ln>
          </p:spPr>
          <p:txBody>
            <a:bodyPr/>
            <a:lstStyle/>
            <a:p>
              <a:endParaRPr lang="en-IN"/>
            </a:p>
          </p:txBody>
        </p:sp>
      </p:grpSp>
      <p:grpSp>
        <p:nvGrpSpPr>
          <p:cNvPr id="4" name="Group 4"/>
          <p:cNvGrpSpPr/>
          <p:nvPr/>
        </p:nvGrpSpPr>
        <p:grpSpPr>
          <a:xfrm>
            <a:off x="188907" y="244801"/>
            <a:ext cx="9881749" cy="4898699"/>
            <a:chOff x="0" y="0"/>
            <a:chExt cx="2602600" cy="1290192"/>
          </a:xfrm>
        </p:grpSpPr>
        <p:sp>
          <p:nvSpPr>
            <p:cNvPr id="5" name="Freeform 5"/>
            <p:cNvSpPr/>
            <p:nvPr/>
          </p:nvSpPr>
          <p:spPr>
            <a:xfrm>
              <a:off x="0" y="0"/>
              <a:ext cx="2602600" cy="1290192"/>
            </a:xfrm>
            <a:custGeom>
              <a:avLst/>
              <a:gdLst/>
              <a:ahLst/>
              <a:cxnLst/>
              <a:rect l="l" t="t" r="r" b="b"/>
              <a:pathLst>
                <a:path w="2602600" h="1290192">
                  <a:moveTo>
                    <a:pt x="40740" y="0"/>
                  </a:moveTo>
                  <a:lnTo>
                    <a:pt x="2561861" y="0"/>
                  </a:lnTo>
                  <a:cubicBezTo>
                    <a:pt x="2584361" y="0"/>
                    <a:pt x="2602600" y="18240"/>
                    <a:pt x="2602600" y="40740"/>
                  </a:cubicBezTo>
                  <a:lnTo>
                    <a:pt x="2602600" y="1249453"/>
                  </a:lnTo>
                  <a:cubicBezTo>
                    <a:pt x="2602600" y="1271953"/>
                    <a:pt x="2584361" y="1290192"/>
                    <a:pt x="2561861" y="1290192"/>
                  </a:cubicBezTo>
                  <a:lnTo>
                    <a:pt x="40740" y="1290192"/>
                  </a:lnTo>
                  <a:cubicBezTo>
                    <a:pt x="18240" y="1290192"/>
                    <a:pt x="0" y="1271953"/>
                    <a:pt x="0" y="1249453"/>
                  </a:cubicBezTo>
                  <a:lnTo>
                    <a:pt x="0" y="40740"/>
                  </a:lnTo>
                  <a:cubicBezTo>
                    <a:pt x="0" y="18240"/>
                    <a:pt x="18240" y="0"/>
                    <a:pt x="40740" y="0"/>
                  </a:cubicBezTo>
                  <a:close/>
                </a:path>
              </a:pathLst>
            </a:custGeom>
            <a:solidFill>
              <a:srgbClr val="FFFFFF"/>
            </a:solidFill>
          </p:spPr>
          <p:txBody>
            <a:bodyPr/>
            <a:lstStyle/>
            <a:p>
              <a:endParaRPr lang="en-IN"/>
            </a:p>
          </p:txBody>
        </p:sp>
        <p:sp>
          <p:nvSpPr>
            <p:cNvPr id="6" name="TextBox 6"/>
            <p:cNvSpPr txBox="1"/>
            <p:nvPr/>
          </p:nvSpPr>
          <p:spPr>
            <a:xfrm>
              <a:off x="0" y="-38100"/>
              <a:ext cx="2602600" cy="132829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0308667" y="244801"/>
            <a:ext cx="7790426" cy="9797399"/>
            <a:chOff x="0" y="0"/>
            <a:chExt cx="2051800" cy="2580385"/>
          </a:xfrm>
        </p:grpSpPr>
        <p:sp>
          <p:nvSpPr>
            <p:cNvPr id="8" name="Freeform 8"/>
            <p:cNvSpPr/>
            <p:nvPr/>
          </p:nvSpPr>
          <p:spPr>
            <a:xfrm>
              <a:off x="0" y="0"/>
              <a:ext cx="2051800" cy="2580385"/>
            </a:xfrm>
            <a:custGeom>
              <a:avLst/>
              <a:gdLst/>
              <a:ahLst/>
              <a:cxnLst/>
              <a:rect l="l" t="t" r="r" b="b"/>
              <a:pathLst>
                <a:path w="2051800" h="2580385">
                  <a:moveTo>
                    <a:pt x="51676" y="0"/>
                  </a:moveTo>
                  <a:lnTo>
                    <a:pt x="2000123" y="0"/>
                  </a:lnTo>
                  <a:cubicBezTo>
                    <a:pt x="2013829" y="0"/>
                    <a:pt x="2026973" y="5444"/>
                    <a:pt x="2036664" y="15136"/>
                  </a:cubicBezTo>
                  <a:cubicBezTo>
                    <a:pt x="2046355" y="24827"/>
                    <a:pt x="2051800" y="37971"/>
                    <a:pt x="2051800" y="51676"/>
                  </a:cubicBezTo>
                  <a:lnTo>
                    <a:pt x="2051800" y="2528709"/>
                  </a:lnTo>
                  <a:cubicBezTo>
                    <a:pt x="2051800" y="2557249"/>
                    <a:pt x="2028663" y="2580385"/>
                    <a:pt x="2000123" y="2580385"/>
                  </a:cubicBezTo>
                  <a:lnTo>
                    <a:pt x="51676" y="2580385"/>
                  </a:lnTo>
                  <a:cubicBezTo>
                    <a:pt x="37971" y="2580385"/>
                    <a:pt x="24827" y="2574941"/>
                    <a:pt x="15136" y="2565249"/>
                  </a:cubicBezTo>
                  <a:cubicBezTo>
                    <a:pt x="5444" y="2555558"/>
                    <a:pt x="0" y="2542414"/>
                    <a:pt x="0" y="2528709"/>
                  </a:cubicBezTo>
                  <a:lnTo>
                    <a:pt x="0" y="51676"/>
                  </a:lnTo>
                  <a:cubicBezTo>
                    <a:pt x="0" y="23136"/>
                    <a:pt x="23136" y="0"/>
                    <a:pt x="51676" y="0"/>
                  </a:cubicBezTo>
                  <a:close/>
                </a:path>
              </a:pathLst>
            </a:custGeom>
            <a:solidFill>
              <a:srgbClr val="000000">
                <a:alpha val="0"/>
              </a:srgbClr>
            </a:solidFill>
            <a:ln w="19050" cap="rnd">
              <a:solidFill>
                <a:srgbClr val="D9D9D9"/>
              </a:solidFill>
              <a:prstDash val="solid"/>
              <a:round/>
            </a:ln>
          </p:spPr>
          <p:txBody>
            <a:bodyPr/>
            <a:lstStyle/>
            <a:p>
              <a:endParaRPr lang="en-IN"/>
            </a:p>
          </p:txBody>
        </p:sp>
        <p:sp>
          <p:nvSpPr>
            <p:cNvPr id="9" name="TextBox 9"/>
            <p:cNvSpPr txBox="1"/>
            <p:nvPr/>
          </p:nvSpPr>
          <p:spPr>
            <a:xfrm>
              <a:off x="0" y="-38100"/>
              <a:ext cx="2051800" cy="2618485"/>
            </a:xfrm>
            <a:prstGeom prst="rect">
              <a:avLst/>
            </a:prstGeom>
          </p:spPr>
          <p:txBody>
            <a:bodyPr lIns="50800" tIns="50800" rIns="50800" bIns="50800" rtlCol="0" anchor="ctr"/>
            <a:lstStyle/>
            <a:p>
              <a:pPr algn="ctr">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endParaRPr/>
            </a:p>
            <a:p>
              <a:pPr algn="l">
                <a:lnSpc>
                  <a:spcPts val="2659"/>
                </a:lnSpc>
              </a:pPr>
              <a:r>
                <a:rPr lang="en-US" sz="1899">
                  <a:solidFill>
                    <a:srgbClr val="F4F5F5"/>
                  </a:solidFill>
                  <a:latin typeface="Canva Sans"/>
                  <a:ea typeface="Canva Sans"/>
                  <a:cs typeface="Canva Sans"/>
                  <a:sym typeface="Canva Sans"/>
                </a:rPr>
                <a:t>    Initial Teams (2008):</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Chennai Super Kings (CSK)</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Mumbai Indians (MI)</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Royal Challengers Bangalore (RCB)</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Kolkata Knight Riders (KKR)</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Delhi Daredevils (now Delhi Capitals)</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Rajasthan Royals (RR)</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Kings XI Punjab (now Punjab Kings)</a:t>
              </a:r>
            </a:p>
            <a:p>
              <a:pPr marL="410209" lvl="1" indent="-205105" algn="l">
                <a:lnSpc>
                  <a:spcPts val="2659"/>
                </a:lnSpc>
                <a:buFont typeface="Arial"/>
                <a:buChar char="•"/>
              </a:pPr>
              <a:r>
                <a:rPr lang="en-US" sz="1899">
                  <a:solidFill>
                    <a:srgbClr val="F4F5F5"/>
                  </a:solidFill>
                  <a:latin typeface="Canva Sans"/>
                  <a:ea typeface="Canva Sans"/>
                  <a:cs typeface="Canva Sans"/>
                  <a:sym typeface="Canva Sans"/>
                </a:rPr>
                <a:t>Deccan Chargers (now defunct)</a:t>
              </a:r>
            </a:p>
            <a:p>
              <a:pPr algn="ctr">
                <a:lnSpc>
                  <a:spcPts val="2659"/>
                </a:lnSpc>
                <a:spcBef>
                  <a:spcPct val="0"/>
                </a:spcBef>
              </a:pPr>
              <a:endParaRPr lang="en-US" sz="1899">
                <a:solidFill>
                  <a:srgbClr val="F4F5F5"/>
                </a:solidFill>
                <a:latin typeface="Canva Sans"/>
                <a:ea typeface="Canva Sans"/>
                <a:cs typeface="Canva Sans"/>
                <a:sym typeface="Canva Sans"/>
              </a:endParaRPr>
            </a:p>
          </p:txBody>
        </p:sp>
      </p:grpSp>
      <p:grpSp>
        <p:nvGrpSpPr>
          <p:cNvPr id="10" name="Group 10"/>
          <p:cNvGrpSpPr/>
          <p:nvPr/>
        </p:nvGrpSpPr>
        <p:grpSpPr>
          <a:xfrm>
            <a:off x="13826779" y="8010166"/>
            <a:ext cx="754201" cy="754201"/>
            <a:chOff x="0" y="0"/>
            <a:chExt cx="1005602" cy="1005602"/>
          </a:xfrm>
        </p:grpSpPr>
        <p:grpSp>
          <p:nvGrpSpPr>
            <p:cNvPr id="11" name="Group 11"/>
            <p:cNvGrpSpPr/>
            <p:nvPr/>
          </p:nvGrpSpPr>
          <p:grpSpPr>
            <a:xfrm>
              <a:off x="17176" y="17176"/>
              <a:ext cx="971250" cy="9712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5" name="Group 15"/>
          <p:cNvGrpSpPr/>
          <p:nvPr/>
        </p:nvGrpSpPr>
        <p:grpSpPr>
          <a:xfrm>
            <a:off x="13826779" y="1372461"/>
            <a:ext cx="754201" cy="754201"/>
            <a:chOff x="0" y="0"/>
            <a:chExt cx="1005602" cy="1005602"/>
          </a:xfrm>
        </p:grpSpPr>
        <p:grpSp>
          <p:nvGrpSpPr>
            <p:cNvPr id="16" name="Group 16"/>
            <p:cNvGrpSpPr/>
            <p:nvPr/>
          </p:nvGrpSpPr>
          <p:grpSpPr>
            <a:xfrm>
              <a:off x="17176" y="17176"/>
              <a:ext cx="971250" cy="9712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20" name="Group 20"/>
          <p:cNvGrpSpPr/>
          <p:nvPr/>
        </p:nvGrpSpPr>
        <p:grpSpPr>
          <a:xfrm>
            <a:off x="10907348" y="2905760"/>
            <a:ext cx="6593064" cy="825816"/>
            <a:chOff x="0" y="0"/>
            <a:chExt cx="1736445" cy="217499"/>
          </a:xfrm>
        </p:grpSpPr>
        <p:sp>
          <p:nvSpPr>
            <p:cNvPr id="21" name="Freeform 21"/>
            <p:cNvSpPr/>
            <p:nvPr/>
          </p:nvSpPr>
          <p:spPr>
            <a:xfrm>
              <a:off x="0" y="0"/>
              <a:ext cx="1736445" cy="217499"/>
            </a:xfrm>
            <a:custGeom>
              <a:avLst/>
              <a:gdLst/>
              <a:ahLst/>
              <a:cxnLst/>
              <a:rect l="l" t="t" r="r" b="b"/>
              <a:pathLst>
                <a:path w="1736445" h="217499">
                  <a:moveTo>
                    <a:pt x="108749" y="0"/>
                  </a:moveTo>
                  <a:lnTo>
                    <a:pt x="1627696" y="0"/>
                  </a:lnTo>
                  <a:cubicBezTo>
                    <a:pt x="1687756" y="0"/>
                    <a:pt x="1736445" y="48689"/>
                    <a:pt x="1736445" y="108749"/>
                  </a:cubicBezTo>
                  <a:lnTo>
                    <a:pt x="1736445" y="108749"/>
                  </a:lnTo>
                  <a:cubicBezTo>
                    <a:pt x="1736445" y="168810"/>
                    <a:pt x="1687756" y="217499"/>
                    <a:pt x="1627696" y="217499"/>
                  </a:cubicBezTo>
                  <a:lnTo>
                    <a:pt x="108749" y="217499"/>
                  </a:lnTo>
                  <a:cubicBezTo>
                    <a:pt x="48689" y="217499"/>
                    <a:pt x="0" y="168810"/>
                    <a:pt x="0" y="108749"/>
                  </a:cubicBezTo>
                  <a:lnTo>
                    <a:pt x="0" y="108749"/>
                  </a:lnTo>
                  <a:cubicBezTo>
                    <a:pt x="0" y="48689"/>
                    <a:pt x="48689" y="0"/>
                    <a:pt x="108749"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22" name="TextBox 22"/>
            <p:cNvSpPr txBox="1"/>
            <p:nvPr/>
          </p:nvSpPr>
          <p:spPr>
            <a:xfrm>
              <a:off x="0" y="-47625"/>
              <a:ext cx="1736445" cy="265124"/>
            </a:xfrm>
            <a:prstGeom prst="rect">
              <a:avLst/>
            </a:prstGeom>
          </p:spPr>
          <p:txBody>
            <a:bodyPr lIns="50800" tIns="50800" rIns="50800" bIns="50800" rtlCol="0" anchor="ctr"/>
            <a:lstStyle/>
            <a:p>
              <a:pPr algn="ctr">
                <a:lnSpc>
                  <a:spcPts val="3359"/>
                </a:lnSpc>
              </a:pPr>
              <a:r>
                <a:rPr lang="en-US" sz="2399">
                  <a:solidFill>
                    <a:srgbClr val="FFFFFF"/>
                  </a:solidFill>
                  <a:latin typeface="Inter"/>
                  <a:ea typeface="Inter"/>
                  <a:cs typeface="Inter"/>
                  <a:sym typeface="Inter"/>
                </a:rPr>
                <a:t>From 2008 April–June Founder: Lalit Mod</a:t>
              </a:r>
            </a:p>
          </p:txBody>
        </p:sp>
      </p:grpSp>
      <p:sp>
        <p:nvSpPr>
          <p:cNvPr id="23" name="Freeform 23"/>
          <p:cNvSpPr/>
          <p:nvPr/>
        </p:nvSpPr>
        <p:spPr>
          <a:xfrm>
            <a:off x="16689956" y="431085"/>
            <a:ext cx="810456" cy="2474675"/>
          </a:xfrm>
          <a:custGeom>
            <a:avLst/>
            <a:gdLst/>
            <a:ahLst/>
            <a:cxnLst/>
            <a:rect l="l" t="t" r="r" b="b"/>
            <a:pathLst>
              <a:path w="810456" h="2474675">
                <a:moveTo>
                  <a:pt x="0" y="0"/>
                </a:moveTo>
                <a:lnTo>
                  <a:pt x="810456" y="0"/>
                </a:lnTo>
                <a:lnTo>
                  <a:pt x="810456" y="2474675"/>
                </a:lnTo>
                <a:lnTo>
                  <a:pt x="0" y="2474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4" name="Freeform 24"/>
          <p:cNvSpPr/>
          <p:nvPr/>
        </p:nvSpPr>
        <p:spPr>
          <a:xfrm>
            <a:off x="11117564" y="1463811"/>
            <a:ext cx="1662307" cy="1523088"/>
          </a:xfrm>
          <a:custGeom>
            <a:avLst/>
            <a:gdLst/>
            <a:ahLst/>
            <a:cxnLst/>
            <a:rect l="l" t="t" r="r" b="b"/>
            <a:pathLst>
              <a:path w="1662307" h="1523088">
                <a:moveTo>
                  <a:pt x="0" y="0"/>
                </a:moveTo>
                <a:lnTo>
                  <a:pt x="1662307" y="0"/>
                </a:lnTo>
                <a:lnTo>
                  <a:pt x="1662307" y="1523088"/>
                </a:lnTo>
                <a:lnTo>
                  <a:pt x="0" y="15230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5" name="TextBox 25"/>
          <p:cNvSpPr txBox="1"/>
          <p:nvPr/>
        </p:nvSpPr>
        <p:spPr>
          <a:xfrm>
            <a:off x="11027904" y="4245276"/>
            <a:ext cx="6351952" cy="2192655"/>
          </a:xfrm>
          <a:prstGeom prst="rect">
            <a:avLst/>
          </a:prstGeom>
        </p:spPr>
        <p:txBody>
          <a:bodyPr lIns="0" tIns="0" rIns="0" bIns="0" rtlCol="0" anchor="t">
            <a:spAutoFit/>
          </a:bodyPr>
          <a:lstStyle/>
          <a:p>
            <a:pPr algn="just">
              <a:lnSpc>
                <a:spcPts val="2520"/>
              </a:lnSpc>
            </a:pPr>
            <a:r>
              <a:rPr lang="en-US" sz="1800">
                <a:solidFill>
                  <a:srgbClr val="FFFFFF"/>
                </a:solidFill>
                <a:latin typeface="Inter"/>
                <a:ea typeface="Inter"/>
                <a:cs typeface="Inter"/>
                <a:sym typeface="Inter"/>
              </a:rPr>
              <a:t>The Indian Premier League (IPL) was launched in 2008 by the Board of Control for Cricket in India (BCCI). It was inspired by the success of global sports leagues like the English Premier League and NBA, as well as India’s own ICL (Indian Cricket League), which was not officially recognized.</a:t>
            </a:r>
          </a:p>
          <a:p>
            <a:pPr algn="just">
              <a:lnSpc>
                <a:spcPts val="2520"/>
              </a:lnSpc>
              <a:spcBef>
                <a:spcPct val="0"/>
              </a:spcBef>
            </a:pPr>
            <a:endParaRPr lang="en-US" sz="1800">
              <a:solidFill>
                <a:srgbClr val="FFFFFF"/>
              </a:solidFill>
              <a:latin typeface="Inter"/>
              <a:ea typeface="Inter"/>
              <a:cs typeface="Inter"/>
              <a:sym typeface="Inter"/>
            </a:endParaRPr>
          </a:p>
        </p:txBody>
      </p:sp>
      <p:sp>
        <p:nvSpPr>
          <p:cNvPr id="26" name="TextBox 26"/>
          <p:cNvSpPr txBox="1"/>
          <p:nvPr/>
        </p:nvSpPr>
        <p:spPr>
          <a:xfrm>
            <a:off x="1601190" y="1401036"/>
            <a:ext cx="7057182" cy="3919728"/>
          </a:xfrm>
          <a:prstGeom prst="rect">
            <a:avLst/>
          </a:prstGeom>
        </p:spPr>
        <p:txBody>
          <a:bodyPr lIns="0" tIns="0" rIns="0" bIns="0" rtlCol="0" anchor="t">
            <a:spAutoFit/>
          </a:bodyPr>
          <a:lstStyle/>
          <a:p>
            <a:pPr algn="ctr">
              <a:lnSpc>
                <a:spcPts val="10296"/>
              </a:lnSpc>
            </a:pPr>
            <a:r>
              <a:rPr lang="en-US" sz="8800">
                <a:solidFill>
                  <a:srgbClr val="1800AD"/>
                </a:solidFill>
                <a:latin typeface="League Spartan"/>
                <a:ea typeface="League Spartan"/>
                <a:cs typeface="League Spartan"/>
                <a:sym typeface="League Spartan"/>
              </a:rPr>
              <a:t>HISTORY OF IPL CRICKET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51622" y="721241"/>
            <a:ext cx="7272849" cy="2665852"/>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 IPL SEASON TRENDS ANALYSIS</a:t>
            </a:r>
          </a:p>
        </p:txBody>
      </p:sp>
      <p:sp>
        <p:nvSpPr>
          <p:cNvPr id="3" name="TextBox 3"/>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4" name="TextBox 4"/>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5" name="TextBox 5"/>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6" name="TextBox 6"/>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grpSp>
        <p:nvGrpSpPr>
          <p:cNvPr id="7" name="Group 7"/>
          <p:cNvGrpSpPr/>
          <p:nvPr/>
        </p:nvGrpSpPr>
        <p:grpSpPr>
          <a:xfrm>
            <a:off x="8301549" y="8720586"/>
            <a:ext cx="10605471" cy="7743800"/>
            <a:chOff x="0" y="0"/>
            <a:chExt cx="1189546" cy="868571"/>
          </a:xfrm>
        </p:grpSpPr>
        <p:sp>
          <p:nvSpPr>
            <p:cNvPr id="8" name="Freeform 8"/>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9" name="TextBox 9"/>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10" name="Group 10"/>
          <p:cNvGrpSpPr/>
          <p:nvPr/>
        </p:nvGrpSpPr>
        <p:grpSpPr>
          <a:xfrm>
            <a:off x="8598583" y="1347562"/>
            <a:ext cx="1090835" cy="1500293"/>
            <a:chOff x="0" y="0"/>
            <a:chExt cx="1883618" cy="2590656"/>
          </a:xfrm>
        </p:grpSpPr>
        <p:sp>
          <p:nvSpPr>
            <p:cNvPr id="11" name="Freeform 11"/>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2" name="TextBox 12"/>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13" name="Group 13"/>
          <p:cNvGrpSpPr/>
          <p:nvPr/>
        </p:nvGrpSpPr>
        <p:grpSpPr>
          <a:xfrm>
            <a:off x="9302381" y="597416"/>
            <a:ext cx="1090835" cy="1500293"/>
            <a:chOff x="0" y="0"/>
            <a:chExt cx="1883618" cy="2590656"/>
          </a:xfrm>
        </p:grpSpPr>
        <p:sp>
          <p:nvSpPr>
            <p:cNvPr id="14" name="Freeform 14"/>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5" name="TextBox 15"/>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6" name="TextBox 16"/>
          <p:cNvSpPr txBox="1"/>
          <p:nvPr/>
        </p:nvSpPr>
        <p:spPr>
          <a:xfrm>
            <a:off x="196648" y="4092930"/>
            <a:ext cx="5110262"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1. RISING ECONOMY RATE OVER THE YEARS</a:t>
            </a:r>
          </a:p>
        </p:txBody>
      </p:sp>
      <p:sp>
        <p:nvSpPr>
          <p:cNvPr id="17" name="TextBox 17"/>
          <p:cNvSpPr txBox="1"/>
          <p:nvPr/>
        </p:nvSpPr>
        <p:spPr>
          <a:xfrm>
            <a:off x="341855" y="6170827"/>
            <a:ext cx="4819849"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2. CONSISTENT GROWTH IN STRIKE RATE</a:t>
            </a:r>
          </a:p>
        </p:txBody>
      </p:sp>
      <p:sp>
        <p:nvSpPr>
          <p:cNvPr id="18" name="TextBox 18"/>
          <p:cNvSpPr txBox="1"/>
          <p:nvPr/>
        </p:nvSpPr>
        <p:spPr>
          <a:xfrm>
            <a:off x="0" y="7996312"/>
            <a:ext cx="4485139" cy="72672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3. DEATH OVERS CONTRIBUTE THE MOST RUNS</a:t>
            </a:r>
          </a:p>
        </p:txBody>
      </p:sp>
      <p:sp>
        <p:nvSpPr>
          <p:cNvPr id="19" name="TextBox 19"/>
          <p:cNvSpPr txBox="1"/>
          <p:nvPr/>
        </p:nvSpPr>
        <p:spPr>
          <a:xfrm>
            <a:off x="419653" y="8913531"/>
            <a:ext cx="5582145" cy="1504828"/>
          </a:xfrm>
          <a:prstGeom prst="rect">
            <a:avLst/>
          </a:prstGeom>
        </p:spPr>
        <p:txBody>
          <a:bodyPr lIns="0" tIns="0" rIns="0" bIns="0" rtlCol="0" anchor="t">
            <a:spAutoFit/>
          </a:bodyPr>
          <a:lstStyle/>
          <a:p>
            <a:pPr marL="400094" lvl="1" indent="-200047" algn="ctr">
              <a:lnSpc>
                <a:spcPts val="2390"/>
              </a:lnSpc>
              <a:buFont typeface="Arial"/>
              <a:buChar char="•"/>
            </a:pPr>
            <a:r>
              <a:rPr lang="en-US" sz="1853" spc="-101">
                <a:solidFill>
                  <a:srgbClr val="FFFFFF"/>
                </a:solidFill>
                <a:latin typeface="TT Interphases"/>
                <a:ea typeface="TT Interphases"/>
                <a:cs typeface="TT Interphases"/>
                <a:sym typeface="TT Interphases"/>
              </a:rPr>
              <a:t>IN SUM OF RUNS BY OVER, OVERS 16–19 CONTRIBUTE THE MOST RUNS.</a:t>
            </a:r>
          </a:p>
          <a:p>
            <a:pPr marL="400094" lvl="1" indent="-200047" algn="ctr">
              <a:lnSpc>
                <a:spcPts val="2390"/>
              </a:lnSpc>
              <a:buFont typeface="Arial"/>
              <a:buChar char="•"/>
            </a:pPr>
            <a:r>
              <a:rPr lang="en-US" sz="1853" spc="-101">
                <a:solidFill>
                  <a:srgbClr val="FFFFFF"/>
                </a:solidFill>
                <a:latin typeface="TT Interphases"/>
                <a:ea typeface="TT Interphases"/>
                <a:cs typeface="TT Interphases"/>
                <a:sym typeface="TT Interphases"/>
              </a:rPr>
              <a:t>Indicates the importance of finishers and death-over strategy.</a:t>
            </a:r>
          </a:p>
          <a:p>
            <a:pPr algn="ctr">
              <a:lnSpc>
                <a:spcPts val="2390"/>
              </a:lnSpc>
              <a:spcBef>
                <a:spcPct val="0"/>
              </a:spcBef>
            </a:pPr>
            <a:endParaRPr lang="en-US" sz="1853" spc="-101">
              <a:solidFill>
                <a:srgbClr val="FFFFFF"/>
              </a:solidFill>
              <a:latin typeface="TT Interphases"/>
              <a:ea typeface="TT Interphases"/>
              <a:cs typeface="TT Interphases"/>
              <a:sym typeface="TT Interphases"/>
            </a:endParaRPr>
          </a:p>
        </p:txBody>
      </p:sp>
      <p:sp>
        <p:nvSpPr>
          <p:cNvPr id="20" name="TextBox 20"/>
          <p:cNvSpPr txBox="1"/>
          <p:nvPr/>
        </p:nvSpPr>
        <p:spPr>
          <a:xfrm>
            <a:off x="10355710" y="2933580"/>
            <a:ext cx="4181773"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5. OVER 650 PLAYERS USED SO FAR</a:t>
            </a:r>
          </a:p>
        </p:txBody>
      </p:sp>
      <p:sp>
        <p:nvSpPr>
          <p:cNvPr id="21" name="TextBox 21"/>
          <p:cNvSpPr txBox="1"/>
          <p:nvPr/>
        </p:nvSpPr>
        <p:spPr>
          <a:xfrm>
            <a:off x="9910764" y="4554870"/>
            <a:ext cx="5071666"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MAXIMUM SUPER OVERS IN A SEASON: 2</a:t>
            </a:r>
          </a:p>
        </p:txBody>
      </p:sp>
      <p:sp>
        <p:nvSpPr>
          <p:cNvPr id="22" name="TextBox 22"/>
          <p:cNvSpPr txBox="1"/>
          <p:nvPr/>
        </p:nvSpPr>
        <p:spPr>
          <a:xfrm>
            <a:off x="875281" y="3554186"/>
            <a:ext cx="4784130" cy="364770"/>
          </a:xfrm>
          <a:prstGeom prst="rect">
            <a:avLst/>
          </a:prstGeom>
        </p:spPr>
        <p:txBody>
          <a:bodyPr lIns="0" tIns="0" rIns="0" bIns="0" rtlCol="0" anchor="t">
            <a:spAutoFit/>
          </a:bodyPr>
          <a:lstStyle/>
          <a:p>
            <a:pPr algn="ctr">
              <a:lnSpc>
                <a:spcPts val="2906"/>
              </a:lnSpc>
              <a:spcBef>
                <a:spcPct val="0"/>
              </a:spcBef>
            </a:pPr>
            <a:r>
              <a:rPr lang="en-US" sz="2253" spc="-123">
                <a:solidFill>
                  <a:srgbClr val="FFFFFF"/>
                </a:solidFill>
                <a:latin typeface="TT Interphases"/>
                <a:ea typeface="TT Interphases"/>
                <a:cs typeface="TT Interphases"/>
                <a:sym typeface="TT Interphases"/>
              </a:rPr>
              <a:t> 6 KEY INSIGHTS FROM THE DASHBOARD</a:t>
            </a:r>
          </a:p>
        </p:txBody>
      </p:sp>
      <p:sp>
        <p:nvSpPr>
          <p:cNvPr id="23" name="TextBox 23"/>
          <p:cNvSpPr txBox="1"/>
          <p:nvPr/>
        </p:nvSpPr>
        <p:spPr>
          <a:xfrm>
            <a:off x="265185" y="6636180"/>
            <a:ext cx="4735004" cy="1445982"/>
          </a:xfrm>
          <a:prstGeom prst="rect">
            <a:avLst/>
          </a:prstGeom>
        </p:spPr>
        <p:txBody>
          <a:bodyPr lIns="0" tIns="0" rIns="0" bIns="0" rtlCol="0" anchor="t">
            <a:spAutoFit/>
          </a:bodyPr>
          <a:lstStyle/>
          <a:p>
            <a:pPr marL="323489" lvl="1" indent="-161744" algn="ctr">
              <a:lnSpc>
                <a:spcPts val="1932"/>
              </a:lnSpc>
              <a:buFont typeface="Arial"/>
              <a:buChar char="•"/>
            </a:pPr>
            <a:r>
              <a:rPr lang="en-US" sz="1498" spc="-82">
                <a:solidFill>
                  <a:srgbClr val="FFFFFF"/>
                </a:solidFill>
                <a:latin typeface="TT Interphases"/>
                <a:ea typeface="TT Interphases"/>
                <a:cs typeface="TT Interphases"/>
                <a:sym typeface="TT Interphases"/>
              </a:rPr>
              <a:t>HE STRIKE RATE BY YEAR CHART ALSO SHOWS A RISING TREND.</a:t>
            </a:r>
          </a:p>
          <a:p>
            <a:pPr marL="323489" lvl="1" indent="-161744" algn="ctr">
              <a:lnSpc>
                <a:spcPts val="1932"/>
              </a:lnSpc>
              <a:buFont typeface="Arial"/>
              <a:buChar char="•"/>
            </a:pPr>
            <a:r>
              <a:rPr lang="en-US" sz="1498" spc="-82">
                <a:solidFill>
                  <a:srgbClr val="FFFFFF"/>
                </a:solidFill>
                <a:latin typeface="TT Interphases"/>
                <a:ea typeface="TT Interphases"/>
                <a:cs typeface="TT Interphases"/>
                <a:sym typeface="TT Interphases"/>
              </a:rPr>
              <a:t>Particularly high jump around 2024.</a:t>
            </a:r>
          </a:p>
          <a:p>
            <a:pPr marL="323489" lvl="1" indent="-161744" algn="ctr">
              <a:lnSpc>
                <a:spcPts val="1932"/>
              </a:lnSpc>
              <a:buFont typeface="Arial"/>
              <a:buChar char="•"/>
            </a:pPr>
            <a:r>
              <a:rPr lang="en-US" sz="1498" spc="-82">
                <a:solidFill>
                  <a:srgbClr val="FFFFFF"/>
                </a:solidFill>
                <a:latin typeface="TT Interphases"/>
                <a:ea typeface="TT Interphases"/>
                <a:cs typeface="TT Interphases"/>
                <a:sym typeface="TT Interphases"/>
              </a:rPr>
              <a:t>Suggests batters are becoming more aggressive and efficient.</a:t>
            </a:r>
          </a:p>
          <a:p>
            <a:pPr algn="ctr">
              <a:lnSpc>
                <a:spcPts val="1932"/>
              </a:lnSpc>
              <a:spcBef>
                <a:spcPct val="0"/>
              </a:spcBef>
            </a:pPr>
            <a:endParaRPr lang="en-US" sz="1498" spc="-82">
              <a:solidFill>
                <a:srgbClr val="FFFFFF"/>
              </a:solidFill>
              <a:latin typeface="TT Interphases"/>
              <a:ea typeface="TT Interphases"/>
              <a:cs typeface="TT Interphases"/>
              <a:sym typeface="TT Interphases"/>
            </a:endParaRPr>
          </a:p>
        </p:txBody>
      </p:sp>
      <p:sp>
        <p:nvSpPr>
          <p:cNvPr id="24" name="TextBox 24"/>
          <p:cNvSpPr txBox="1"/>
          <p:nvPr/>
        </p:nvSpPr>
        <p:spPr>
          <a:xfrm>
            <a:off x="7767957" y="3269775"/>
            <a:ext cx="9951218" cy="1088670"/>
          </a:xfrm>
          <a:prstGeom prst="rect">
            <a:avLst/>
          </a:prstGeom>
        </p:spPr>
        <p:txBody>
          <a:bodyPr lIns="0" tIns="0" rIns="0" bIns="0" rtlCol="0" anchor="t">
            <a:spAutoFit/>
          </a:bodyPr>
          <a:lstStyle/>
          <a:p>
            <a:pPr marL="486491" lvl="1" indent="-243245" algn="ctr">
              <a:lnSpc>
                <a:spcPts val="2906"/>
              </a:lnSpc>
              <a:buFont typeface="Arial"/>
              <a:buChar char="•"/>
            </a:pPr>
            <a:r>
              <a:rPr lang="en-US" sz="2253" spc="-123">
                <a:solidFill>
                  <a:srgbClr val="FFFFFF"/>
                </a:solidFill>
                <a:latin typeface="TT Interphases"/>
                <a:ea typeface="TT Interphases"/>
                <a:cs typeface="TT Interphases"/>
                <a:sym typeface="TT Interphases"/>
              </a:rPr>
              <a:t>THE GAUGE SHOWS 658 PLAYERS OUT OF 1316.</a:t>
            </a:r>
          </a:p>
          <a:p>
            <a:pPr marL="486491" lvl="1" indent="-243245" algn="ctr">
              <a:lnSpc>
                <a:spcPts val="2906"/>
              </a:lnSpc>
              <a:buFont typeface="Arial"/>
              <a:buChar char="•"/>
            </a:pPr>
            <a:r>
              <a:rPr lang="en-US" sz="2253" spc="-123">
                <a:solidFill>
                  <a:srgbClr val="FFFFFF"/>
                </a:solidFill>
                <a:latin typeface="TT Interphases"/>
                <a:ea typeface="TT Interphases"/>
                <a:cs typeface="TT Interphases"/>
                <a:sym typeface="TT Interphases"/>
              </a:rPr>
              <a:t>Indicates a rich talent pool and player rotation in the IPL.</a:t>
            </a:r>
          </a:p>
          <a:p>
            <a:pPr algn="ctr">
              <a:lnSpc>
                <a:spcPts val="2906"/>
              </a:lnSpc>
              <a:spcBef>
                <a:spcPct val="0"/>
              </a:spcBef>
            </a:pPr>
            <a:endParaRPr lang="en-US" sz="2253" spc="-123">
              <a:solidFill>
                <a:srgbClr val="FFFFFF"/>
              </a:solidFill>
              <a:latin typeface="TT Interphases"/>
              <a:ea typeface="TT Interphases"/>
              <a:cs typeface="TT Interphases"/>
              <a:sym typeface="TT Interphases"/>
            </a:endParaRPr>
          </a:p>
        </p:txBody>
      </p:sp>
      <p:sp>
        <p:nvSpPr>
          <p:cNvPr id="25" name="TextBox 25"/>
          <p:cNvSpPr txBox="1"/>
          <p:nvPr/>
        </p:nvSpPr>
        <p:spPr>
          <a:xfrm>
            <a:off x="6331977" y="5005365"/>
            <a:ext cx="11432922" cy="1088670"/>
          </a:xfrm>
          <a:prstGeom prst="rect">
            <a:avLst/>
          </a:prstGeom>
        </p:spPr>
        <p:txBody>
          <a:bodyPr lIns="0" tIns="0" rIns="0" bIns="0" rtlCol="0" anchor="t">
            <a:spAutoFit/>
          </a:bodyPr>
          <a:lstStyle/>
          <a:p>
            <a:pPr marL="486491" lvl="1" indent="-243245" algn="ctr">
              <a:lnSpc>
                <a:spcPts val="2906"/>
              </a:lnSpc>
              <a:buFont typeface="Arial"/>
              <a:buChar char="•"/>
            </a:pPr>
            <a:r>
              <a:rPr lang="en-US" sz="2253" spc="-123">
                <a:solidFill>
                  <a:srgbClr val="FFFFFF"/>
                </a:solidFill>
                <a:latin typeface="TT Interphases"/>
                <a:ea typeface="TT Interphases"/>
                <a:cs typeface="TT Interphases"/>
                <a:sym typeface="TT Interphases"/>
              </a:rPr>
              <a:t>THOUGH RARE, A MAXIMUM OF 2 SUPER OVERS OCCURRED IN A SEASON.</a:t>
            </a:r>
          </a:p>
          <a:p>
            <a:pPr marL="486491" lvl="1" indent="-243245" algn="ctr">
              <a:lnSpc>
                <a:spcPts val="2906"/>
              </a:lnSpc>
              <a:buFont typeface="Arial"/>
              <a:buChar char="•"/>
            </a:pPr>
            <a:r>
              <a:rPr lang="en-US" sz="2253" spc="-123">
                <a:solidFill>
                  <a:srgbClr val="FFFFFF"/>
                </a:solidFill>
                <a:latin typeface="TT Interphases"/>
                <a:ea typeface="TT Interphases"/>
                <a:cs typeface="TT Interphases"/>
                <a:sym typeface="TT Interphases"/>
              </a:rPr>
              <a:t>Indicates most matches end within regular time — high clarity in outcomes.</a:t>
            </a:r>
          </a:p>
          <a:p>
            <a:pPr algn="ctr">
              <a:lnSpc>
                <a:spcPts val="2906"/>
              </a:lnSpc>
              <a:spcBef>
                <a:spcPct val="0"/>
              </a:spcBef>
            </a:pPr>
            <a:endParaRPr lang="en-US" sz="2253" spc="-123">
              <a:solidFill>
                <a:srgbClr val="FFFFFF"/>
              </a:solidFill>
              <a:latin typeface="TT Interphases"/>
              <a:ea typeface="TT Interphases"/>
              <a:cs typeface="TT Interphases"/>
              <a:sym typeface="TT Interphases"/>
            </a:endParaRPr>
          </a:p>
        </p:txBody>
      </p:sp>
      <p:sp>
        <p:nvSpPr>
          <p:cNvPr id="26" name="TextBox 26"/>
          <p:cNvSpPr txBox="1"/>
          <p:nvPr/>
        </p:nvSpPr>
        <p:spPr>
          <a:xfrm>
            <a:off x="196648" y="4635559"/>
            <a:ext cx="6932351" cy="1015882"/>
          </a:xfrm>
          <a:prstGeom prst="rect">
            <a:avLst/>
          </a:prstGeom>
        </p:spPr>
        <p:txBody>
          <a:bodyPr lIns="0" tIns="0" rIns="0" bIns="0" rtlCol="0" anchor="t">
            <a:spAutoFit/>
          </a:bodyPr>
          <a:lstStyle/>
          <a:p>
            <a:pPr algn="ctr">
              <a:lnSpc>
                <a:spcPts val="2076"/>
              </a:lnSpc>
              <a:spcBef>
                <a:spcPct val="0"/>
              </a:spcBef>
            </a:pPr>
            <a:r>
              <a:rPr lang="en-US" sz="1609" spc="-88">
                <a:solidFill>
                  <a:srgbClr val="FFFFFF"/>
                </a:solidFill>
                <a:latin typeface="TT Interphases"/>
                <a:ea typeface="TT Interphases"/>
                <a:cs typeface="TT Interphases"/>
                <a:sym typeface="TT Interphases"/>
              </a:rPr>
              <a:t>ECONOMY RATE BY SEASON SHOWS A CLEAR INCREASE, ESPECIALLY AFTER 2020.</a:t>
            </a:r>
          </a:p>
          <a:p>
            <a:pPr algn="ctr">
              <a:lnSpc>
                <a:spcPts val="2076"/>
              </a:lnSpc>
              <a:spcBef>
                <a:spcPct val="0"/>
              </a:spcBef>
            </a:pPr>
            <a:r>
              <a:rPr lang="en-US" sz="1609" spc="-88">
                <a:solidFill>
                  <a:srgbClr val="FFFFFF"/>
                </a:solidFill>
                <a:latin typeface="TT Interphases"/>
                <a:ea typeface="TT Interphases"/>
                <a:cs typeface="TT Interphases"/>
                <a:sym typeface="TT Interphases"/>
              </a:rPr>
              <a:t>IT HAS CLIMBED FROM ~7 TO ABOVE 9, INDICATING:</a:t>
            </a:r>
          </a:p>
          <a:p>
            <a:pPr algn="ctr">
              <a:lnSpc>
                <a:spcPts val="2076"/>
              </a:lnSpc>
              <a:spcBef>
                <a:spcPct val="0"/>
              </a:spcBef>
            </a:pPr>
            <a:r>
              <a:rPr lang="en-US" sz="1609" spc="-88">
                <a:solidFill>
                  <a:srgbClr val="FFFFFF"/>
                </a:solidFill>
                <a:latin typeface="TT Interphases"/>
                <a:ea typeface="TT Interphases"/>
                <a:cs typeface="TT Interphases"/>
                <a:sym typeface="TT Interphases"/>
              </a:rPr>
              <a:t>BOWLERS ARE BEING HIT FOR MORE RUNS PER OVER.</a:t>
            </a:r>
          </a:p>
          <a:p>
            <a:pPr algn="ctr">
              <a:lnSpc>
                <a:spcPts val="2076"/>
              </a:lnSpc>
              <a:spcBef>
                <a:spcPct val="0"/>
              </a:spcBef>
            </a:pPr>
            <a:r>
              <a:rPr lang="en-US" sz="1609" spc="-88">
                <a:solidFill>
                  <a:srgbClr val="FFFFFF"/>
                </a:solidFill>
                <a:latin typeface="TT Interphases"/>
                <a:ea typeface="TT Interphases"/>
                <a:cs typeface="TT Interphases"/>
                <a:sym typeface="TT Interphases"/>
              </a:rPr>
              <a:t>T20 BECOMING MORE BATTING-DOMINANT.</a:t>
            </a:r>
          </a:p>
        </p:txBody>
      </p:sp>
    </p:spTree>
    <p:extLst>
      <p:ext uri="{BB962C8B-B14F-4D97-AF65-F5344CB8AC3E}">
        <p14:creationId xmlns:p14="http://schemas.microsoft.com/office/powerpoint/2010/main" val="2872873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301549" y="8720586"/>
            <a:ext cx="10605471" cy="7743800"/>
            <a:chOff x="0" y="0"/>
            <a:chExt cx="1189546" cy="868571"/>
          </a:xfrm>
        </p:grpSpPr>
        <p:sp>
          <p:nvSpPr>
            <p:cNvPr id="3" name="Freeform 3"/>
            <p:cNvSpPr/>
            <p:nvPr/>
          </p:nvSpPr>
          <p:spPr>
            <a:xfrm>
              <a:off x="0" y="0"/>
              <a:ext cx="1189546" cy="868571"/>
            </a:xfrm>
            <a:custGeom>
              <a:avLst/>
              <a:gdLst/>
              <a:ahLst/>
              <a:cxnLst/>
              <a:rect l="l" t="t" r="r" b="b"/>
              <a:pathLst>
                <a:path w="1189546" h="868571">
                  <a:moveTo>
                    <a:pt x="203200" y="0"/>
                  </a:moveTo>
                  <a:lnTo>
                    <a:pt x="1189546" y="0"/>
                  </a:lnTo>
                  <a:lnTo>
                    <a:pt x="986346" y="868571"/>
                  </a:lnTo>
                  <a:lnTo>
                    <a:pt x="0" y="868571"/>
                  </a:lnTo>
                  <a:lnTo>
                    <a:pt x="203200" y="0"/>
                  </a:lnTo>
                  <a:close/>
                </a:path>
              </a:pathLst>
            </a:custGeom>
            <a:solidFill>
              <a:srgbClr val="0C8BE2"/>
            </a:solidFill>
          </p:spPr>
          <p:txBody>
            <a:bodyPr/>
            <a:lstStyle/>
            <a:p>
              <a:endParaRPr lang="en-IN"/>
            </a:p>
          </p:txBody>
        </p:sp>
        <p:sp>
          <p:nvSpPr>
            <p:cNvPr id="4" name="TextBox 4"/>
            <p:cNvSpPr txBox="1"/>
            <p:nvPr/>
          </p:nvSpPr>
          <p:spPr>
            <a:xfrm>
              <a:off x="101600" y="57150"/>
              <a:ext cx="986346" cy="811421"/>
            </a:xfrm>
            <a:prstGeom prst="rect">
              <a:avLst/>
            </a:prstGeom>
          </p:spPr>
          <p:txBody>
            <a:bodyPr lIns="50800" tIns="50800" rIns="50800" bIns="50800" rtlCol="0" anchor="ctr"/>
            <a:lstStyle/>
            <a:p>
              <a:pPr algn="ctr">
                <a:lnSpc>
                  <a:spcPts val="1474"/>
                </a:lnSpc>
              </a:pPr>
              <a:endParaRPr/>
            </a:p>
          </p:txBody>
        </p:sp>
      </p:grpSp>
      <p:grpSp>
        <p:nvGrpSpPr>
          <p:cNvPr id="5" name="Group 5"/>
          <p:cNvGrpSpPr/>
          <p:nvPr/>
        </p:nvGrpSpPr>
        <p:grpSpPr>
          <a:xfrm>
            <a:off x="8598583" y="1347562"/>
            <a:ext cx="1090835" cy="1500293"/>
            <a:chOff x="0" y="0"/>
            <a:chExt cx="1883618" cy="2590656"/>
          </a:xfrm>
        </p:grpSpPr>
        <p:sp>
          <p:nvSpPr>
            <p:cNvPr id="6" name="Freeform 6"/>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7" name="TextBox 7"/>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9302381" y="597416"/>
            <a:ext cx="1090835" cy="1500293"/>
            <a:chOff x="0" y="0"/>
            <a:chExt cx="1883618" cy="2590656"/>
          </a:xfrm>
        </p:grpSpPr>
        <p:sp>
          <p:nvSpPr>
            <p:cNvPr id="9" name="Freeform 9"/>
            <p:cNvSpPr/>
            <p:nvPr/>
          </p:nvSpPr>
          <p:spPr>
            <a:xfrm>
              <a:off x="0" y="0"/>
              <a:ext cx="1883618" cy="2590656"/>
            </a:xfrm>
            <a:custGeom>
              <a:avLst/>
              <a:gdLst/>
              <a:ahLst/>
              <a:cxnLst/>
              <a:rect l="l" t="t" r="r" b="b"/>
              <a:pathLst>
                <a:path w="1883618" h="2590656">
                  <a:moveTo>
                    <a:pt x="203200" y="0"/>
                  </a:moveTo>
                  <a:lnTo>
                    <a:pt x="1883618" y="0"/>
                  </a:lnTo>
                  <a:lnTo>
                    <a:pt x="1680418" y="2590656"/>
                  </a:lnTo>
                  <a:lnTo>
                    <a:pt x="0" y="2590656"/>
                  </a:lnTo>
                  <a:lnTo>
                    <a:pt x="203200" y="0"/>
                  </a:lnTo>
                  <a:close/>
                </a:path>
              </a:pathLst>
            </a:custGeom>
            <a:solidFill>
              <a:srgbClr val="44A5FF"/>
            </a:solidFill>
          </p:spPr>
          <p:txBody>
            <a:bodyPr/>
            <a:lstStyle/>
            <a:p>
              <a:endParaRPr lang="en-IN"/>
            </a:p>
          </p:txBody>
        </p:sp>
        <p:sp>
          <p:nvSpPr>
            <p:cNvPr id="10" name="TextBox 10"/>
            <p:cNvSpPr txBox="1"/>
            <p:nvPr/>
          </p:nvSpPr>
          <p:spPr>
            <a:xfrm>
              <a:off x="101600" y="57150"/>
              <a:ext cx="1680418" cy="2533506"/>
            </a:xfrm>
            <a:prstGeom prst="rect">
              <a:avLst/>
            </a:prstGeom>
          </p:spPr>
          <p:txBody>
            <a:bodyPr lIns="50800" tIns="50800" rIns="50800" bIns="50800" rtlCol="0" anchor="ctr"/>
            <a:lstStyle/>
            <a:p>
              <a:pPr algn="ctr">
                <a:lnSpc>
                  <a:spcPts val="1474"/>
                </a:lnSpc>
              </a:pPr>
              <a:endParaRPr/>
            </a:p>
          </p:txBody>
        </p:sp>
      </p:grpSp>
      <p:sp>
        <p:nvSpPr>
          <p:cNvPr id="11" name="TextBox 11"/>
          <p:cNvSpPr txBox="1"/>
          <p:nvPr/>
        </p:nvSpPr>
        <p:spPr>
          <a:xfrm>
            <a:off x="551622" y="721241"/>
            <a:ext cx="7272849" cy="2665852"/>
          </a:xfrm>
          <a:prstGeom prst="rect">
            <a:avLst/>
          </a:prstGeom>
        </p:spPr>
        <p:txBody>
          <a:bodyPr lIns="0" tIns="0" rIns="0" bIns="0" rtlCol="0" anchor="t">
            <a:spAutoFit/>
          </a:bodyPr>
          <a:lstStyle/>
          <a:p>
            <a:pPr algn="l">
              <a:lnSpc>
                <a:spcPts val="6872"/>
              </a:lnSpc>
            </a:pPr>
            <a:r>
              <a:rPr lang="en-US" sz="6872" b="1">
                <a:solidFill>
                  <a:srgbClr val="44A5FF"/>
                </a:solidFill>
                <a:latin typeface="Tomorrow Bold"/>
                <a:ea typeface="Tomorrow Bold"/>
                <a:cs typeface="Tomorrow Bold"/>
                <a:sym typeface="Tomorrow Bold"/>
              </a:rPr>
              <a:t> WHAT NEEDS IMPROVEMENT (IPL-LEVEL)</a:t>
            </a:r>
          </a:p>
        </p:txBody>
      </p:sp>
      <p:sp>
        <p:nvSpPr>
          <p:cNvPr id="12" name="TextBox 12"/>
          <p:cNvSpPr txBox="1"/>
          <p:nvPr/>
        </p:nvSpPr>
        <p:spPr>
          <a:xfrm>
            <a:off x="12319860"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HOME</a:t>
            </a:r>
          </a:p>
        </p:txBody>
      </p:sp>
      <p:sp>
        <p:nvSpPr>
          <p:cNvPr id="13" name="TextBox 13"/>
          <p:cNvSpPr txBox="1"/>
          <p:nvPr/>
        </p:nvSpPr>
        <p:spPr>
          <a:xfrm>
            <a:off x="13424041" y="1009206"/>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SERVICE</a:t>
            </a:r>
          </a:p>
        </p:txBody>
      </p:sp>
      <p:sp>
        <p:nvSpPr>
          <p:cNvPr id="14" name="TextBox 14"/>
          <p:cNvSpPr txBox="1"/>
          <p:nvPr/>
        </p:nvSpPr>
        <p:spPr>
          <a:xfrm>
            <a:off x="14528628" y="1009206"/>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ABOUT US</a:t>
            </a:r>
          </a:p>
        </p:txBody>
      </p:sp>
      <p:sp>
        <p:nvSpPr>
          <p:cNvPr id="15" name="TextBox 15"/>
          <p:cNvSpPr txBox="1"/>
          <p:nvPr/>
        </p:nvSpPr>
        <p:spPr>
          <a:xfrm>
            <a:off x="15923945" y="1009206"/>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44A5FF"/>
                </a:solidFill>
                <a:latin typeface="TT Interphases"/>
                <a:ea typeface="TT Interphases"/>
                <a:cs typeface="TT Interphases"/>
                <a:sym typeface="TT Interphases"/>
              </a:rPr>
              <a:t>CONTACT US</a:t>
            </a:r>
          </a:p>
        </p:txBody>
      </p:sp>
      <p:sp>
        <p:nvSpPr>
          <p:cNvPr id="16" name="TextBox 16"/>
          <p:cNvSpPr txBox="1"/>
          <p:nvPr/>
        </p:nvSpPr>
        <p:spPr>
          <a:xfrm>
            <a:off x="475833" y="3930137"/>
            <a:ext cx="14605662" cy="5016035"/>
          </a:xfrm>
          <a:prstGeom prst="rect">
            <a:avLst/>
          </a:prstGeom>
        </p:spPr>
        <p:txBody>
          <a:bodyPr lIns="0" tIns="0" rIns="0" bIns="0" rtlCol="0" anchor="t">
            <a:spAutoFit/>
          </a:bodyPr>
          <a:lstStyle/>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CRICKETING STRATEGIES</a:t>
            </a:r>
          </a:p>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BOWLING IN DEATH OVERS: DEATH OVERS LEAK THE MOST RUNS; TEAMS NEED TO STRENGTHEN DEATH BOWLING.</a:t>
            </a:r>
          </a:p>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STRIKE RATE FOCUS: TEAMS MUST PRIORITIZE HIGH-STRIKE-RATE PLAYERS ESPECIALLY IN LOWER MIDDLE ORDER.</a:t>
            </a:r>
          </a:p>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TOSS ADVANTAGE: IN SOME VENUES (E.G., KANPUR), TOSS-WINNERS HAVE AN OUTSIZED WIN ADVANTAGE — TEAMS SHOULD ADAPT BETTER WHEN LOSING THE TOSS.</a:t>
            </a:r>
          </a:p>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VENUE-SPECIFIC PLANNING: WIN PERCENTAGES VARY DRASTICALLY — TEAMS NEED TAILORED STRATEGIES PER GROUND.</a:t>
            </a:r>
          </a:p>
          <a:p>
            <a:pPr algn="ctr">
              <a:lnSpc>
                <a:spcPts val="3635"/>
              </a:lnSpc>
              <a:spcBef>
                <a:spcPct val="0"/>
              </a:spcBef>
            </a:pPr>
            <a:r>
              <a:rPr lang="en-US" sz="2818" b="1" spc="-155">
                <a:solidFill>
                  <a:srgbClr val="FFFFFF"/>
                </a:solidFill>
                <a:latin typeface="TT Interphases Bold"/>
                <a:ea typeface="TT Interphases Bold"/>
                <a:cs typeface="TT Interphases Bold"/>
                <a:sym typeface="TT Interphases Bold"/>
              </a:rPr>
              <a:t>POWERPLAY UTILIZATION: POWERPLAY IS UNDER-LEVERAGED BY SOME TEAMS COMPARED TO MIDDLE OVERS.</a:t>
            </a:r>
          </a:p>
        </p:txBody>
      </p:sp>
    </p:spTree>
    <p:extLst>
      <p:ext uri="{BB962C8B-B14F-4D97-AF65-F5344CB8AC3E}">
        <p14:creationId xmlns:p14="http://schemas.microsoft.com/office/powerpoint/2010/main" val="825474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20250" cy="417194"/>
          </a:xfrm>
          <a:custGeom>
            <a:avLst/>
            <a:gdLst/>
            <a:ahLst/>
            <a:cxnLst/>
            <a:rect l="l" t="t" r="r" b="b"/>
            <a:pathLst>
              <a:path w="420250" h="417194">
                <a:moveTo>
                  <a:pt x="0" y="0"/>
                </a:moveTo>
                <a:lnTo>
                  <a:pt x="420250" y="0"/>
                </a:lnTo>
                <a:lnTo>
                  <a:pt x="420250" y="417194"/>
                </a:lnTo>
                <a:lnTo>
                  <a:pt x="0" y="417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6356477" y="-398164"/>
            <a:ext cx="17450036" cy="11083329"/>
            <a:chOff x="0" y="0"/>
            <a:chExt cx="1090129" cy="692391"/>
          </a:xfrm>
        </p:grpSpPr>
        <p:sp>
          <p:nvSpPr>
            <p:cNvPr id="4" name="Freeform 4"/>
            <p:cNvSpPr/>
            <p:nvPr/>
          </p:nvSpPr>
          <p:spPr>
            <a:xfrm>
              <a:off x="0" y="0"/>
              <a:ext cx="1090129" cy="692391"/>
            </a:xfrm>
            <a:custGeom>
              <a:avLst/>
              <a:gdLst/>
              <a:ahLst/>
              <a:cxnLst/>
              <a:rect l="l" t="t" r="r" b="b"/>
              <a:pathLst>
                <a:path w="1090129" h="692391">
                  <a:moveTo>
                    <a:pt x="203200" y="0"/>
                  </a:moveTo>
                  <a:lnTo>
                    <a:pt x="1090129" y="0"/>
                  </a:lnTo>
                  <a:lnTo>
                    <a:pt x="886929" y="692391"/>
                  </a:lnTo>
                  <a:lnTo>
                    <a:pt x="0" y="692391"/>
                  </a:lnTo>
                  <a:lnTo>
                    <a:pt x="203200" y="0"/>
                  </a:lnTo>
                  <a:close/>
                </a:path>
              </a:pathLst>
            </a:custGeom>
            <a:blipFill>
              <a:blip r:embed="rId4"/>
              <a:stretch>
                <a:fillRect t="-28721" b="-28721"/>
              </a:stretch>
            </a:blipFill>
          </p:spPr>
          <p:txBody>
            <a:bodyPr/>
            <a:lstStyle/>
            <a:p>
              <a:endParaRPr lang="en-IN"/>
            </a:p>
          </p:txBody>
        </p:sp>
      </p:grpSp>
      <p:grpSp>
        <p:nvGrpSpPr>
          <p:cNvPr id="5" name="Group 5"/>
          <p:cNvGrpSpPr/>
          <p:nvPr/>
        </p:nvGrpSpPr>
        <p:grpSpPr>
          <a:xfrm>
            <a:off x="-2604967" y="3053161"/>
            <a:ext cx="13010265" cy="5289363"/>
            <a:chOff x="0" y="0"/>
            <a:chExt cx="1579204" cy="642030"/>
          </a:xfrm>
        </p:grpSpPr>
        <p:sp>
          <p:nvSpPr>
            <p:cNvPr id="6" name="Freeform 6"/>
            <p:cNvSpPr/>
            <p:nvPr/>
          </p:nvSpPr>
          <p:spPr>
            <a:xfrm>
              <a:off x="0" y="0"/>
              <a:ext cx="1579204" cy="642030"/>
            </a:xfrm>
            <a:custGeom>
              <a:avLst/>
              <a:gdLst/>
              <a:ahLst/>
              <a:cxnLst/>
              <a:rect l="l" t="t" r="r" b="b"/>
              <a:pathLst>
                <a:path w="1579204" h="642030">
                  <a:moveTo>
                    <a:pt x="203200" y="0"/>
                  </a:moveTo>
                  <a:lnTo>
                    <a:pt x="1579204" y="0"/>
                  </a:lnTo>
                  <a:lnTo>
                    <a:pt x="1376004" y="642030"/>
                  </a:lnTo>
                  <a:lnTo>
                    <a:pt x="0" y="642030"/>
                  </a:lnTo>
                  <a:lnTo>
                    <a:pt x="203200" y="0"/>
                  </a:lnTo>
                  <a:close/>
                </a:path>
              </a:pathLst>
            </a:custGeom>
            <a:solidFill>
              <a:srgbClr val="44A5FF"/>
            </a:solidFill>
          </p:spPr>
          <p:txBody>
            <a:bodyPr/>
            <a:lstStyle/>
            <a:p>
              <a:endParaRPr lang="en-IN"/>
            </a:p>
          </p:txBody>
        </p:sp>
        <p:sp>
          <p:nvSpPr>
            <p:cNvPr id="7" name="TextBox 7"/>
            <p:cNvSpPr txBox="1"/>
            <p:nvPr/>
          </p:nvSpPr>
          <p:spPr>
            <a:xfrm>
              <a:off x="101600" y="57150"/>
              <a:ext cx="1376004" cy="584880"/>
            </a:xfrm>
            <a:prstGeom prst="rect">
              <a:avLst/>
            </a:prstGeom>
          </p:spPr>
          <p:txBody>
            <a:bodyPr lIns="50800" tIns="50800" rIns="50800" bIns="50800" rtlCol="0" anchor="ctr"/>
            <a:lstStyle/>
            <a:p>
              <a:pPr algn="ctr">
                <a:lnSpc>
                  <a:spcPts val="1474"/>
                </a:lnSpc>
              </a:pPr>
              <a:endParaRPr/>
            </a:p>
          </p:txBody>
        </p:sp>
      </p:grpSp>
      <p:grpSp>
        <p:nvGrpSpPr>
          <p:cNvPr id="8" name="Group 8"/>
          <p:cNvGrpSpPr/>
          <p:nvPr/>
        </p:nvGrpSpPr>
        <p:grpSpPr>
          <a:xfrm>
            <a:off x="4027055" y="8626009"/>
            <a:ext cx="1718962" cy="1660991"/>
            <a:chOff x="0" y="0"/>
            <a:chExt cx="660994" cy="638702"/>
          </a:xfrm>
        </p:grpSpPr>
        <p:sp>
          <p:nvSpPr>
            <p:cNvPr id="9" name="Freeform 9"/>
            <p:cNvSpPr/>
            <p:nvPr/>
          </p:nvSpPr>
          <p:spPr>
            <a:xfrm>
              <a:off x="0" y="0"/>
              <a:ext cx="660994" cy="638702"/>
            </a:xfrm>
            <a:custGeom>
              <a:avLst/>
              <a:gdLst/>
              <a:ahLst/>
              <a:cxnLst/>
              <a:rect l="l" t="t" r="r" b="b"/>
              <a:pathLst>
                <a:path w="660994" h="638702">
                  <a:moveTo>
                    <a:pt x="203200" y="0"/>
                  </a:moveTo>
                  <a:lnTo>
                    <a:pt x="660994" y="0"/>
                  </a:lnTo>
                  <a:lnTo>
                    <a:pt x="457794" y="638702"/>
                  </a:lnTo>
                  <a:lnTo>
                    <a:pt x="0" y="638702"/>
                  </a:lnTo>
                  <a:lnTo>
                    <a:pt x="203200" y="0"/>
                  </a:lnTo>
                  <a:close/>
                </a:path>
              </a:pathLst>
            </a:custGeom>
            <a:solidFill>
              <a:srgbClr val="44A5FF"/>
            </a:solidFill>
          </p:spPr>
          <p:txBody>
            <a:bodyPr/>
            <a:lstStyle/>
            <a:p>
              <a:endParaRPr lang="en-IN"/>
            </a:p>
          </p:txBody>
        </p:sp>
        <p:sp>
          <p:nvSpPr>
            <p:cNvPr id="10" name="TextBox 10"/>
            <p:cNvSpPr txBox="1"/>
            <p:nvPr/>
          </p:nvSpPr>
          <p:spPr>
            <a:xfrm>
              <a:off x="101600" y="57150"/>
              <a:ext cx="457794" cy="581552"/>
            </a:xfrm>
            <a:prstGeom prst="rect">
              <a:avLst/>
            </a:prstGeom>
          </p:spPr>
          <p:txBody>
            <a:bodyPr lIns="50800" tIns="50800" rIns="50800" bIns="50800" rtlCol="0" anchor="ctr"/>
            <a:lstStyle/>
            <a:p>
              <a:pPr algn="ctr">
                <a:lnSpc>
                  <a:spcPts val="1474"/>
                </a:lnSpc>
              </a:pPr>
              <a:endParaRPr/>
            </a:p>
          </p:txBody>
        </p:sp>
      </p:grpSp>
      <p:grpSp>
        <p:nvGrpSpPr>
          <p:cNvPr id="11" name="Group 11"/>
          <p:cNvGrpSpPr/>
          <p:nvPr/>
        </p:nvGrpSpPr>
        <p:grpSpPr>
          <a:xfrm>
            <a:off x="8160080" y="615399"/>
            <a:ext cx="1718962" cy="1660991"/>
            <a:chOff x="0" y="0"/>
            <a:chExt cx="660994" cy="638702"/>
          </a:xfrm>
        </p:grpSpPr>
        <p:sp>
          <p:nvSpPr>
            <p:cNvPr id="12" name="Freeform 12"/>
            <p:cNvSpPr/>
            <p:nvPr/>
          </p:nvSpPr>
          <p:spPr>
            <a:xfrm>
              <a:off x="0" y="0"/>
              <a:ext cx="660994" cy="638702"/>
            </a:xfrm>
            <a:custGeom>
              <a:avLst/>
              <a:gdLst/>
              <a:ahLst/>
              <a:cxnLst/>
              <a:rect l="l" t="t" r="r" b="b"/>
              <a:pathLst>
                <a:path w="660994" h="638702">
                  <a:moveTo>
                    <a:pt x="203200" y="0"/>
                  </a:moveTo>
                  <a:lnTo>
                    <a:pt x="660994" y="0"/>
                  </a:lnTo>
                  <a:lnTo>
                    <a:pt x="457794" y="638702"/>
                  </a:lnTo>
                  <a:lnTo>
                    <a:pt x="0" y="638702"/>
                  </a:lnTo>
                  <a:lnTo>
                    <a:pt x="203200" y="0"/>
                  </a:lnTo>
                  <a:close/>
                </a:path>
              </a:pathLst>
            </a:custGeom>
            <a:solidFill>
              <a:srgbClr val="44A5FF"/>
            </a:solidFill>
          </p:spPr>
          <p:txBody>
            <a:bodyPr/>
            <a:lstStyle/>
            <a:p>
              <a:endParaRPr lang="en-IN"/>
            </a:p>
          </p:txBody>
        </p:sp>
        <p:sp>
          <p:nvSpPr>
            <p:cNvPr id="13" name="TextBox 13"/>
            <p:cNvSpPr txBox="1"/>
            <p:nvPr/>
          </p:nvSpPr>
          <p:spPr>
            <a:xfrm>
              <a:off x="101600" y="57150"/>
              <a:ext cx="457794" cy="581552"/>
            </a:xfrm>
            <a:prstGeom prst="rect">
              <a:avLst/>
            </a:prstGeom>
          </p:spPr>
          <p:txBody>
            <a:bodyPr lIns="50800" tIns="50800" rIns="50800" bIns="50800" rtlCol="0" anchor="ctr"/>
            <a:lstStyle/>
            <a:p>
              <a:pPr algn="ctr">
                <a:lnSpc>
                  <a:spcPts val="1474"/>
                </a:lnSpc>
              </a:pPr>
              <a:endParaRPr/>
            </a:p>
          </p:txBody>
        </p:sp>
      </p:grpSp>
      <p:sp>
        <p:nvSpPr>
          <p:cNvPr id="14" name="TextBox 14"/>
          <p:cNvSpPr txBox="1"/>
          <p:nvPr/>
        </p:nvSpPr>
        <p:spPr>
          <a:xfrm>
            <a:off x="1529230" y="1075881"/>
            <a:ext cx="988288" cy="370013"/>
          </a:xfrm>
          <a:prstGeom prst="rect">
            <a:avLst/>
          </a:prstGeom>
        </p:spPr>
        <p:txBody>
          <a:bodyPr lIns="0" tIns="0" rIns="0" bIns="0" rtlCol="0" anchor="t">
            <a:spAutoFit/>
          </a:bodyPr>
          <a:lstStyle/>
          <a:p>
            <a:pPr algn="l">
              <a:lnSpc>
                <a:spcPts val="1474"/>
              </a:lnSpc>
            </a:pPr>
            <a:r>
              <a:rPr lang="en-US" sz="1656" b="1">
                <a:solidFill>
                  <a:srgbClr val="44A5FF"/>
                </a:solidFill>
                <a:latin typeface="TT Interphases Bold"/>
                <a:ea typeface="TT Interphases Bold"/>
                <a:cs typeface="TT Interphases Bold"/>
                <a:sym typeface="TT Interphases Bold"/>
              </a:rPr>
              <a:t>LARANA CLUB</a:t>
            </a:r>
          </a:p>
        </p:txBody>
      </p:sp>
      <p:sp>
        <p:nvSpPr>
          <p:cNvPr id="15" name="TextBox 15"/>
          <p:cNvSpPr txBox="1"/>
          <p:nvPr/>
        </p:nvSpPr>
        <p:spPr>
          <a:xfrm>
            <a:off x="1612991" y="4129568"/>
            <a:ext cx="6547089" cy="3374674"/>
          </a:xfrm>
          <a:prstGeom prst="rect">
            <a:avLst/>
          </a:prstGeom>
        </p:spPr>
        <p:txBody>
          <a:bodyPr lIns="0" tIns="0" rIns="0" bIns="0" rtlCol="0" anchor="t">
            <a:spAutoFit/>
          </a:bodyPr>
          <a:lstStyle/>
          <a:p>
            <a:pPr algn="l">
              <a:lnSpc>
                <a:spcPts val="12945"/>
              </a:lnSpc>
            </a:pPr>
            <a:r>
              <a:rPr lang="en-US" sz="12945" b="1">
                <a:solidFill>
                  <a:srgbClr val="000000"/>
                </a:solidFill>
                <a:latin typeface="Tomorrow Bold"/>
                <a:ea typeface="Tomorrow Bold"/>
                <a:cs typeface="Tomorrow Bold"/>
                <a:sym typeface="Tomorrow Bold"/>
              </a:rPr>
              <a:t>THANK YOU</a:t>
            </a:r>
          </a:p>
        </p:txBody>
      </p:sp>
      <p:sp>
        <p:nvSpPr>
          <p:cNvPr id="16" name="TextBox 16"/>
          <p:cNvSpPr txBox="1"/>
          <p:nvPr/>
        </p:nvSpPr>
        <p:spPr>
          <a:xfrm>
            <a:off x="12319860"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HOME</a:t>
            </a:r>
          </a:p>
        </p:txBody>
      </p:sp>
      <p:sp>
        <p:nvSpPr>
          <p:cNvPr id="17" name="TextBox 17"/>
          <p:cNvSpPr txBox="1"/>
          <p:nvPr/>
        </p:nvSpPr>
        <p:spPr>
          <a:xfrm>
            <a:off x="13424041" y="1019175"/>
            <a:ext cx="847412"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SERVICE</a:t>
            </a:r>
          </a:p>
        </p:txBody>
      </p:sp>
      <p:sp>
        <p:nvSpPr>
          <p:cNvPr id="18" name="TextBox 18"/>
          <p:cNvSpPr txBox="1"/>
          <p:nvPr/>
        </p:nvSpPr>
        <p:spPr>
          <a:xfrm>
            <a:off x="14528628" y="1019175"/>
            <a:ext cx="110573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ABOUT US</a:t>
            </a:r>
          </a:p>
        </p:txBody>
      </p:sp>
      <p:sp>
        <p:nvSpPr>
          <p:cNvPr id="19" name="TextBox 19"/>
          <p:cNvSpPr txBox="1"/>
          <p:nvPr/>
        </p:nvSpPr>
        <p:spPr>
          <a:xfrm>
            <a:off x="15923945" y="1019175"/>
            <a:ext cx="1335355" cy="221513"/>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a:solidFill>
                  <a:srgbClr val="000000"/>
                </a:solidFill>
                <a:latin typeface="TT Interphases"/>
                <a:ea typeface="TT Interphases"/>
                <a:cs typeface="TT Interphases"/>
                <a:sym typeface="TT Interphases"/>
              </a:rPr>
              <a:t>CONTACT US</a:t>
            </a:r>
          </a:p>
        </p:txBody>
      </p:sp>
    </p:spTree>
    <p:extLst>
      <p:ext uri="{BB962C8B-B14F-4D97-AF65-F5344CB8AC3E}">
        <p14:creationId xmlns:p14="http://schemas.microsoft.com/office/powerpoint/2010/main" val="115534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28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0308667" y="244801"/>
            <a:ext cx="7790426" cy="9797399"/>
            <a:chOff x="0" y="0"/>
            <a:chExt cx="1569221" cy="1973485"/>
          </a:xfrm>
        </p:grpSpPr>
        <p:sp>
          <p:nvSpPr>
            <p:cNvPr id="3" name="Freeform 3"/>
            <p:cNvSpPr/>
            <p:nvPr/>
          </p:nvSpPr>
          <p:spPr>
            <a:xfrm>
              <a:off x="0" y="0"/>
              <a:ext cx="1569221" cy="1973485"/>
            </a:xfrm>
            <a:custGeom>
              <a:avLst/>
              <a:gdLst/>
              <a:ahLst/>
              <a:cxnLst/>
              <a:rect l="l" t="t" r="r" b="b"/>
              <a:pathLst>
                <a:path w="1569221" h="1973485">
                  <a:moveTo>
                    <a:pt x="49689" y="0"/>
                  </a:moveTo>
                  <a:lnTo>
                    <a:pt x="1519533" y="0"/>
                  </a:lnTo>
                  <a:cubicBezTo>
                    <a:pt x="1532711" y="0"/>
                    <a:pt x="1545350" y="5235"/>
                    <a:pt x="1554668" y="14553"/>
                  </a:cubicBezTo>
                  <a:cubicBezTo>
                    <a:pt x="1563986" y="23872"/>
                    <a:pt x="1569221" y="36510"/>
                    <a:pt x="1569221" y="49689"/>
                  </a:cubicBezTo>
                  <a:lnTo>
                    <a:pt x="1569221" y="1923796"/>
                  </a:lnTo>
                  <a:cubicBezTo>
                    <a:pt x="1569221" y="1936974"/>
                    <a:pt x="1563986" y="1949613"/>
                    <a:pt x="1554668" y="1958931"/>
                  </a:cubicBezTo>
                  <a:cubicBezTo>
                    <a:pt x="1545350" y="1968250"/>
                    <a:pt x="1532711" y="1973485"/>
                    <a:pt x="1519533" y="1973485"/>
                  </a:cubicBezTo>
                  <a:lnTo>
                    <a:pt x="49689" y="1973485"/>
                  </a:lnTo>
                  <a:cubicBezTo>
                    <a:pt x="36510" y="1973485"/>
                    <a:pt x="23872" y="1968250"/>
                    <a:pt x="14553" y="1958931"/>
                  </a:cubicBezTo>
                  <a:cubicBezTo>
                    <a:pt x="5235" y="1949613"/>
                    <a:pt x="0" y="1936974"/>
                    <a:pt x="0" y="1923796"/>
                  </a:cubicBezTo>
                  <a:lnTo>
                    <a:pt x="0" y="49689"/>
                  </a:lnTo>
                  <a:cubicBezTo>
                    <a:pt x="0" y="36510"/>
                    <a:pt x="5235" y="23872"/>
                    <a:pt x="14553" y="14553"/>
                  </a:cubicBezTo>
                  <a:cubicBezTo>
                    <a:pt x="23872" y="5235"/>
                    <a:pt x="36510" y="0"/>
                    <a:pt x="49689" y="0"/>
                  </a:cubicBezTo>
                  <a:close/>
                </a:path>
              </a:pathLst>
            </a:custGeom>
            <a:blipFill>
              <a:blip r:embed="rId2"/>
              <a:stretch>
                <a:fillRect l="-48251" r="-48251"/>
              </a:stretch>
            </a:blipFill>
            <a:ln w="19050" cap="rnd">
              <a:solidFill>
                <a:srgbClr val="013263"/>
              </a:solidFill>
              <a:prstDash val="solid"/>
              <a:round/>
            </a:ln>
          </p:spPr>
          <p:txBody>
            <a:bodyPr/>
            <a:lstStyle/>
            <a:p>
              <a:endParaRPr lang="en-IN"/>
            </a:p>
          </p:txBody>
        </p:sp>
      </p:grpSp>
      <p:grpSp>
        <p:nvGrpSpPr>
          <p:cNvPr id="4" name="Group 4"/>
          <p:cNvGrpSpPr/>
          <p:nvPr/>
        </p:nvGrpSpPr>
        <p:grpSpPr>
          <a:xfrm>
            <a:off x="188907" y="244801"/>
            <a:ext cx="9881749" cy="4898699"/>
            <a:chOff x="0" y="0"/>
            <a:chExt cx="2602600" cy="1290192"/>
          </a:xfrm>
        </p:grpSpPr>
        <p:sp>
          <p:nvSpPr>
            <p:cNvPr id="5" name="Freeform 5"/>
            <p:cNvSpPr/>
            <p:nvPr/>
          </p:nvSpPr>
          <p:spPr>
            <a:xfrm>
              <a:off x="0" y="0"/>
              <a:ext cx="2602600" cy="1290192"/>
            </a:xfrm>
            <a:custGeom>
              <a:avLst/>
              <a:gdLst/>
              <a:ahLst/>
              <a:cxnLst/>
              <a:rect l="l" t="t" r="r" b="b"/>
              <a:pathLst>
                <a:path w="2602600" h="1290192">
                  <a:moveTo>
                    <a:pt x="40740" y="0"/>
                  </a:moveTo>
                  <a:lnTo>
                    <a:pt x="2561861" y="0"/>
                  </a:lnTo>
                  <a:cubicBezTo>
                    <a:pt x="2584361" y="0"/>
                    <a:pt x="2602600" y="18240"/>
                    <a:pt x="2602600" y="40740"/>
                  </a:cubicBezTo>
                  <a:lnTo>
                    <a:pt x="2602600" y="1249453"/>
                  </a:lnTo>
                  <a:cubicBezTo>
                    <a:pt x="2602600" y="1271953"/>
                    <a:pt x="2584361" y="1290192"/>
                    <a:pt x="2561861" y="1290192"/>
                  </a:cubicBezTo>
                  <a:lnTo>
                    <a:pt x="40740" y="1290192"/>
                  </a:lnTo>
                  <a:cubicBezTo>
                    <a:pt x="18240" y="1290192"/>
                    <a:pt x="0" y="1271953"/>
                    <a:pt x="0" y="1249453"/>
                  </a:cubicBezTo>
                  <a:lnTo>
                    <a:pt x="0" y="40740"/>
                  </a:lnTo>
                  <a:cubicBezTo>
                    <a:pt x="0" y="18240"/>
                    <a:pt x="18240" y="0"/>
                    <a:pt x="40740" y="0"/>
                  </a:cubicBezTo>
                  <a:close/>
                </a:path>
              </a:pathLst>
            </a:custGeom>
            <a:solidFill>
              <a:srgbClr val="FFFFFF"/>
            </a:solidFill>
          </p:spPr>
          <p:txBody>
            <a:bodyPr/>
            <a:lstStyle/>
            <a:p>
              <a:endParaRPr lang="en-IN"/>
            </a:p>
          </p:txBody>
        </p:sp>
        <p:sp>
          <p:nvSpPr>
            <p:cNvPr id="6" name="TextBox 6"/>
            <p:cNvSpPr txBox="1"/>
            <p:nvPr/>
          </p:nvSpPr>
          <p:spPr>
            <a:xfrm>
              <a:off x="0" y="-28575"/>
              <a:ext cx="2602600" cy="1318767"/>
            </a:xfrm>
            <a:prstGeom prst="rect">
              <a:avLst/>
            </a:prstGeom>
          </p:spPr>
          <p:txBody>
            <a:bodyPr lIns="50800" tIns="50800" rIns="50800" bIns="50800" rtlCol="0" anchor="ctr"/>
            <a:lstStyle/>
            <a:p>
              <a:pPr algn="ctr">
                <a:lnSpc>
                  <a:spcPts val="2520"/>
                </a:lnSpc>
                <a:spcBef>
                  <a:spcPct val="0"/>
                </a:spcBef>
              </a:pPr>
              <a:endParaRPr/>
            </a:p>
          </p:txBody>
        </p:sp>
      </p:grpSp>
      <p:grpSp>
        <p:nvGrpSpPr>
          <p:cNvPr id="7" name="Group 7"/>
          <p:cNvGrpSpPr/>
          <p:nvPr/>
        </p:nvGrpSpPr>
        <p:grpSpPr>
          <a:xfrm>
            <a:off x="188907" y="5518158"/>
            <a:ext cx="9881749" cy="4768842"/>
            <a:chOff x="0" y="0"/>
            <a:chExt cx="2602600" cy="1255991"/>
          </a:xfrm>
        </p:grpSpPr>
        <p:sp>
          <p:nvSpPr>
            <p:cNvPr id="8" name="Freeform 8"/>
            <p:cNvSpPr/>
            <p:nvPr/>
          </p:nvSpPr>
          <p:spPr>
            <a:xfrm>
              <a:off x="0" y="0"/>
              <a:ext cx="2602600" cy="1255991"/>
            </a:xfrm>
            <a:custGeom>
              <a:avLst/>
              <a:gdLst/>
              <a:ahLst/>
              <a:cxnLst/>
              <a:rect l="l" t="t" r="r" b="b"/>
              <a:pathLst>
                <a:path w="2602600" h="1255991">
                  <a:moveTo>
                    <a:pt x="40740" y="0"/>
                  </a:moveTo>
                  <a:lnTo>
                    <a:pt x="2561861" y="0"/>
                  </a:lnTo>
                  <a:cubicBezTo>
                    <a:pt x="2584361" y="0"/>
                    <a:pt x="2602600" y="18240"/>
                    <a:pt x="2602600" y="40740"/>
                  </a:cubicBezTo>
                  <a:lnTo>
                    <a:pt x="2602600" y="1215252"/>
                  </a:lnTo>
                  <a:cubicBezTo>
                    <a:pt x="2602600" y="1226057"/>
                    <a:pt x="2598308" y="1236419"/>
                    <a:pt x="2590668" y="1244059"/>
                  </a:cubicBezTo>
                  <a:cubicBezTo>
                    <a:pt x="2583028" y="1251699"/>
                    <a:pt x="2572666" y="1255991"/>
                    <a:pt x="2561861" y="1255991"/>
                  </a:cubicBezTo>
                  <a:lnTo>
                    <a:pt x="40740" y="1255991"/>
                  </a:lnTo>
                  <a:cubicBezTo>
                    <a:pt x="18240" y="1255991"/>
                    <a:pt x="0" y="1237752"/>
                    <a:pt x="0" y="1215252"/>
                  </a:cubicBezTo>
                  <a:lnTo>
                    <a:pt x="0" y="40740"/>
                  </a:lnTo>
                  <a:cubicBezTo>
                    <a:pt x="0" y="18240"/>
                    <a:pt x="18240" y="0"/>
                    <a:pt x="40740"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9" name="TextBox 9"/>
            <p:cNvSpPr txBox="1"/>
            <p:nvPr/>
          </p:nvSpPr>
          <p:spPr>
            <a:xfrm>
              <a:off x="0" y="-38100"/>
              <a:ext cx="2602600" cy="1294091"/>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8766899" y="5845616"/>
            <a:ext cx="754201" cy="754201"/>
            <a:chOff x="0" y="0"/>
            <a:chExt cx="1005602" cy="1005602"/>
          </a:xfrm>
        </p:grpSpPr>
        <p:grpSp>
          <p:nvGrpSpPr>
            <p:cNvPr id="11" name="Group 11"/>
            <p:cNvGrpSpPr/>
            <p:nvPr/>
          </p:nvGrpSpPr>
          <p:grpSpPr>
            <a:xfrm>
              <a:off x="17176" y="17176"/>
              <a:ext cx="971250" cy="9712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5" name="Group 15"/>
          <p:cNvGrpSpPr/>
          <p:nvPr/>
        </p:nvGrpSpPr>
        <p:grpSpPr>
          <a:xfrm>
            <a:off x="747224" y="5553172"/>
            <a:ext cx="4898045" cy="825816"/>
            <a:chOff x="0" y="0"/>
            <a:chExt cx="1290020" cy="217499"/>
          </a:xfrm>
        </p:grpSpPr>
        <p:sp>
          <p:nvSpPr>
            <p:cNvPr id="16" name="Freeform 16"/>
            <p:cNvSpPr/>
            <p:nvPr/>
          </p:nvSpPr>
          <p:spPr>
            <a:xfrm>
              <a:off x="0" y="0"/>
              <a:ext cx="1290020" cy="217499"/>
            </a:xfrm>
            <a:custGeom>
              <a:avLst/>
              <a:gdLst/>
              <a:ahLst/>
              <a:cxnLst/>
              <a:rect l="l" t="t" r="r" b="b"/>
              <a:pathLst>
                <a:path w="1290020" h="217499">
                  <a:moveTo>
                    <a:pt x="108749" y="0"/>
                  </a:moveTo>
                  <a:lnTo>
                    <a:pt x="1181271" y="0"/>
                  </a:lnTo>
                  <a:cubicBezTo>
                    <a:pt x="1241331" y="0"/>
                    <a:pt x="1290020" y="48689"/>
                    <a:pt x="1290020" y="108749"/>
                  </a:cubicBezTo>
                  <a:lnTo>
                    <a:pt x="1290020" y="108749"/>
                  </a:lnTo>
                  <a:cubicBezTo>
                    <a:pt x="1290020" y="168810"/>
                    <a:pt x="1241331" y="217499"/>
                    <a:pt x="1181271" y="217499"/>
                  </a:cubicBezTo>
                  <a:lnTo>
                    <a:pt x="108749" y="217499"/>
                  </a:lnTo>
                  <a:cubicBezTo>
                    <a:pt x="48689" y="217499"/>
                    <a:pt x="0" y="168810"/>
                    <a:pt x="0" y="108749"/>
                  </a:cubicBezTo>
                  <a:lnTo>
                    <a:pt x="0" y="108749"/>
                  </a:lnTo>
                  <a:cubicBezTo>
                    <a:pt x="0" y="48689"/>
                    <a:pt x="48689" y="0"/>
                    <a:pt x="108749"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17" name="TextBox 17"/>
            <p:cNvSpPr txBox="1"/>
            <p:nvPr/>
          </p:nvSpPr>
          <p:spPr>
            <a:xfrm>
              <a:off x="0" y="-66675"/>
              <a:ext cx="1290020" cy="284174"/>
            </a:xfrm>
            <a:prstGeom prst="rect">
              <a:avLst/>
            </a:prstGeom>
          </p:spPr>
          <p:txBody>
            <a:bodyPr lIns="50800" tIns="50800" rIns="50800" bIns="50800" rtlCol="0" anchor="ctr"/>
            <a:lstStyle/>
            <a:p>
              <a:pPr algn="ctr">
                <a:lnSpc>
                  <a:spcPts val="4059"/>
                </a:lnSpc>
              </a:pPr>
              <a:r>
                <a:rPr lang="en-US" sz="2899">
                  <a:solidFill>
                    <a:srgbClr val="FFFFFF"/>
                  </a:solidFill>
                  <a:latin typeface="Inter"/>
                  <a:ea typeface="Inter"/>
                  <a:cs typeface="Inter"/>
                  <a:sym typeface="Inter"/>
                </a:rPr>
                <a:t>How the Game is Played</a:t>
              </a:r>
            </a:p>
          </p:txBody>
        </p:sp>
      </p:grpSp>
      <p:sp>
        <p:nvSpPr>
          <p:cNvPr id="18" name="Freeform 18"/>
          <p:cNvSpPr/>
          <p:nvPr/>
        </p:nvSpPr>
        <p:spPr>
          <a:xfrm>
            <a:off x="8976798" y="8307369"/>
            <a:ext cx="1088606" cy="1734830"/>
          </a:xfrm>
          <a:custGeom>
            <a:avLst/>
            <a:gdLst/>
            <a:ahLst/>
            <a:cxnLst/>
            <a:rect l="l" t="t" r="r" b="b"/>
            <a:pathLst>
              <a:path w="1088606" h="1734830">
                <a:moveTo>
                  <a:pt x="0" y="0"/>
                </a:moveTo>
                <a:lnTo>
                  <a:pt x="1088606" y="0"/>
                </a:lnTo>
                <a:lnTo>
                  <a:pt x="1088606" y="1734830"/>
                </a:lnTo>
                <a:lnTo>
                  <a:pt x="0" y="17348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9" name="TextBox 19"/>
          <p:cNvSpPr txBox="1"/>
          <p:nvPr/>
        </p:nvSpPr>
        <p:spPr>
          <a:xfrm>
            <a:off x="994472" y="1047750"/>
            <a:ext cx="8149528" cy="4918330"/>
          </a:xfrm>
          <a:prstGeom prst="rect">
            <a:avLst/>
          </a:prstGeom>
        </p:spPr>
        <p:txBody>
          <a:bodyPr lIns="0" tIns="0" rIns="0" bIns="0" rtlCol="0" anchor="t">
            <a:spAutoFit/>
          </a:bodyPr>
          <a:lstStyle/>
          <a:p>
            <a:pPr algn="ctr">
              <a:lnSpc>
                <a:spcPts val="9594"/>
              </a:lnSpc>
            </a:pPr>
            <a:r>
              <a:rPr lang="en-US" sz="8200">
                <a:solidFill>
                  <a:srgbClr val="013263"/>
                </a:solidFill>
                <a:latin typeface="League Spartan"/>
                <a:ea typeface="League Spartan"/>
                <a:cs typeface="League Spartan"/>
                <a:sym typeface="League Spartan"/>
              </a:rPr>
              <a:t>IPL CAPSTONE PROJECT ASSIGNMENT</a:t>
            </a:r>
          </a:p>
          <a:p>
            <a:pPr algn="ctr">
              <a:lnSpc>
                <a:spcPts val="10062"/>
              </a:lnSpc>
            </a:pPr>
            <a:endParaRPr lang="en-US" sz="8200">
              <a:solidFill>
                <a:srgbClr val="013263"/>
              </a:solidFill>
              <a:latin typeface="League Spartan"/>
              <a:ea typeface="League Spartan"/>
              <a:cs typeface="League Spartan"/>
              <a:sym typeface="League Spartan"/>
            </a:endParaRPr>
          </a:p>
        </p:txBody>
      </p:sp>
      <p:sp>
        <p:nvSpPr>
          <p:cNvPr id="20" name="TextBox 20"/>
          <p:cNvSpPr txBox="1"/>
          <p:nvPr/>
        </p:nvSpPr>
        <p:spPr>
          <a:xfrm>
            <a:off x="482321" y="6750463"/>
            <a:ext cx="8284578" cy="2549525"/>
          </a:xfrm>
          <a:prstGeom prst="rect">
            <a:avLst/>
          </a:prstGeom>
        </p:spPr>
        <p:txBody>
          <a:bodyPr lIns="0" tIns="0" rIns="0" bIns="0" rtlCol="0" anchor="t">
            <a:spAutoFit/>
          </a:bodyPr>
          <a:lstStyle/>
          <a:p>
            <a:pPr algn="ctr">
              <a:lnSpc>
                <a:spcPts val="2659"/>
              </a:lnSpc>
              <a:spcBef>
                <a:spcPct val="0"/>
              </a:spcBef>
            </a:pPr>
            <a:r>
              <a:rPr lang="en-US" sz="1899">
                <a:solidFill>
                  <a:srgbClr val="F4F5F5"/>
                </a:solidFill>
                <a:latin typeface="Canva Sans"/>
                <a:ea typeface="Canva Sans"/>
                <a:cs typeface="Canva Sans"/>
                <a:sym typeface="Canva Sans"/>
              </a:rPr>
              <a:t>Dataset Description</a:t>
            </a:r>
          </a:p>
          <a:p>
            <a:pPr marL="453388" lvl="1" indent="-226694" algn="just">
              <a:lnSpc>
                <a:spcPts val="2939"/>
              </a:lnSpc>
              <a:buAutoNum type="arabicPeriod"/>
            </a:pPr>
            <a:r>
              <a:rPr lang="en-US" sz="2099">
                <a:solidFill>
                  <a:srgbClr val="F4F5F5"/>
                </a:solidFill>
                <a:latin typeface="Canva Sans"/>
                <a:ea typeface="Canva Sans"/>
                <a:cs typeface="Canva Sans"/>
                <a:sym typeface="Canva Sans"/>
              </a:rPr>
              <a:t>The IPL dataset includes detailed information about each season’s matches, player performances, ball-by-ball deliveries, team details, and match results. It enables rich analysis of game outcomes, player efficiency, team strategies, venue advantages, and performance trends across different IPL seasons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0308667" y="3302410"/>
            <a:ext cx="7790426" cy="6739789"/>
            <a:chOff x="0" y="0"/>
            <a:chExt cx="1569221" cy="1357592"/>
          </a:xfrm>
        </p:grpSpPr>
        <p:sp>
          <p:nvSpPr>
            <p:cNvPr id="3" name="Freeform 3"/>
            <p:cNvSpPr/>
            <p:nvPr/>
          </p:nvSpPr>
          <p:spPr>
            <a:xfrm>
              <a:off x="0" y="0"/>
              <a:ext cx="1569221" cy="1357592"/>
            </a:xfrm>
            <a:custGeom>
              <a:avLst/>
              <a:gdLst/>
              <a:ahLst/>
              <a:cxnLst/>
              <a:rect l="l" t="t" r="r" b="b"/>
              <a:pathLst>
                <a:path w="1569221" h="1357592">
                  <a:moveTo>
                    <a:pt x="49689" y="0"/>
                  </a:moveTo>
                  <a:lnTo>
                    <a:pt x="1519533" y="0"/>
                  </a:lnTo>
                  <a:cubicBezTo>
                    <a:pt x="1532711" y="0"/>
                    <a:pt x="1545350" y="5235"/>
                    <a:pt x="1554668" y="14553"/>
                  </a:cubicBezTo>
                  <a:cubicBezTo>
                    <a:pt x="1563986" y="23872"/>
                    <a:pt x="1569221" y="36510"/>
                    <a:pt x="1569221" y="49689"/>
                  </a:cubicBezTo>
                  <a:lnTo>
                    <a:pt x="1569221" y="1307904"/>
                  </a:lnTo>
                  <a:cubicBezTo>
                    <a:pt x="1569221" y="1335346"/>
                    <a:pt x="1546975" y="1357592"/>
                    <a:pt x="1519533" y="1357592"/>
                  </a:cubicBezTo>
                  <a:lnTo>
                    <a:pt x="49689" y="1357592"/>
                  </a:lnTo>
                  <a:cubicBezTo>
                    <a:pt x="36510" y="1357592"/>
                    <a:pt x="23872" y="1352357"/>
                    <a:pt x="14553" y="1343039"/>
                  </a:cubicBezTo>
                  <a:cubicBezTo>
                    <a:pt x="5235" y="1333720"/>
                    <a:pt x="0" y="1321082"/>
                    <a:pt x="0" y="1307904"/>
                  </a:cubicBezTo>
                  <a:lnTo>
                    <a:pt x="0" y="49689"/>
                  </a:lnTo>
                  <a:cubicBezTo>
                    <a:pt x="0" y="36510"/>
                    <a:pt x="5235" y="23872"/>
                    <a:pt x="14553" y="14553"/>
                  </a:cubicBezTo>
                  <a:cubicBezTo>
                    <a:pt x="23872" y="5235"/>
                    <a:pt x="36510" y="0"/>
                    <a:pt x="49689" y="0"/>
                  </a:cubicBezTo>
                  <a:close/>
                </a:path>
              </a:pathLst>
            </a:custGeom>
            <a:blipFill>
              <a:blip r:embed="rId2"/>
              <a:stretch>
                <a:fillRect l="-26901" r="-26901"/>
              </a:stretch>
            </a:blipFill>
            <a:ln w="19050" cap="rnd">
              <a:solidFill>
                <a:srgbClr val="013263"/>
              </a:solidFill>
              <a:prstDash val="solid"/>
              <a:round/>
            </a:ln>
          </p:spPr>
          <p:txBody>
            <a:bodyPr/>
            <a:lstStyle/>
            <a:p>
              <a:endParaRPr lang="en-IN"/>
            </a:p>
          </p:txBody>
        </p:sp>
      </p:grpSp>
      <p:grpSp>
        <p:nvGrpSpPr>
          <p:cNvPr id="4" name="Group 4"/>
          <p:cNvGrpSpPr/>
          <p:nvPr/>
        </p:nvGrpSpPr>
        <p:grpSpPr>
          <a:xfrm>
            <a:off x="188907" y="244801"/>
            <a:ext cx="17910186" cy="2838164"/>
            <a:chOff x="0" y="0"/>
            <a:chExt cx="4717086" cy="747500"/>
          </a:xfrm>
        </p:grpSpPr>
        <p:sp>
          <p:nvSpPr>
            <p:cNvPr id="5" name="Freeform 5"/>
            <p:cNvSpPr/>
            <p:nvPr/>
          </p:nvSpPr>
          <p:spPr>
            <a:xfrm>
              <a:off x="0" y="0"/>
              <a:ext cx="4717086" cy="747500"/>
            </a:xfrm>
            <a:custGeom>
              <a:avLst/>
              <a:gdLst/>
              <a:ahLst/>
              <a:cxnLst/>
              <a:rect l="l" t="t" r="r" b="b"/>
              <a:pathLst>
                <a:path w="4717086" h="747500">
                  <a:moveTo>
                    <a:pt x="22478" y="0"/>
                  </a:moveTo>
                  <a:lnTo>
                    <a:pt x="4694608" y="0"/>
                  </a:lnTo>
                  <a:cubicBezTo>
                    <a:pt x="4700570" y="0"/>
                    <a:pt x="4706287" y="2368"/>
                    <a:pt x="4710502" y="6584"/>
                  </a:cubicBezTo>
                  <a:cubicBezTo>
                    <a:pt x="4714718" y="10799"/>
                    <a:pt x="4717086" y="16516"/>
                    <a:pt x="4717086" y="22478"/>
                  </a:cubicBezTo>
                  <a:lnTo>
                    <a:pt x="4717086" y="725022"/>
                  </a:lnTo>
                  <a:cubicBezTo>
                    <a:pt x="4717086" y="730984"/>
                    <a:pt x="4714718" y="736701"/>
                    <a:pt x="4710502" y="740916"/>
                  </a:cubicBezTo>
                  <a:cubicBezTo>
                    <a:pt x="4706287" y="745132"/>
                    <a:pt x="4700570" y="747500"/>
                    <a:pt x="4694608" y="747500"/>
                  </a:cubicBezTo>
                  <a:lnTo>
                    <a:pt x="22478" y="747500"/>
                  </a:lnTo>
                  <a:cubicBezTo>
                    <a:pt x="16516" y="747500"/>
                    <a:pt x="10799" y="745132"/>
                    <a:pt x="6584" y="740916"/>
                  </a:cubicBezTo>
                  <a:cubicBezTo>
                    <a:pt x="2368" y="736701"/>
                    <a:pt x="0" y="730984"/>
                    <a:pt x="0" y="725022"/>
                  </a:cubicBezTo>
                  <a:lnTo>
                    <a:pt x="0" y="22478"/>
                  </a:lnTo>
                  <a:cubicBezTo>
                    <a:pt x="0" y="16516"/>
                    <a:pt x="2368" y="10799"/>
                    <a:pt x="6584" y="6584"/>
                  </a:cubicBezTo>
                  <a:cubicBezTo>
                    <a:pt x="10799" y="2368"/>
                    <a:pt x="16516" y="0"/>
                    <a:pt x="22478" y="0"/>
                  </a:cubicBezTo>
                  <a:close/>
                </a:path>
              </a:pathLst>
            </a:custGeom>
            <a:solidFill>
              <a:srgbClr val="FFFFFF"/>
            </a:solidFill>
          </p:spPr>
          <p:txBody>
            <a:bodyPr/>
            <a:lstStyle/>
            <a:p>
              <a:endParaRPr lang="en-IN"/>
            </a:p>
          </p:txBody>
        </p:sp>
        <p:sp>
          <p:nvSpPr>
            <p:cNvPr id="6" name="TextBox 6"/>
            <p:cNvSpPr txBox="1"/>
            <p:nvPr/>
          </p:nvSpPr>
          <p:spPr>
            <a:xfrm>
              <a:off x="0" y="-38100"/>
              <a:ext cx="4717086" cy="7856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88907" y="3302410"/>
            <a:ext cx="9881749" cy="6739789"/>
            <a:chOff x="0" y="0"/>
            <a:chExt cx="2602600" cy="1775089"/>
          </a:xfrm>
        </p:grpSpPr>
        <p:sp>
          <p:nvSpPr>
            <p:cNvPr id="8" name="Freeform 8"/>
            <p:cNvSpPr/>
            <p:nvPr/>
          </p:nvSpPr>
          <p:spPr>
            <a:xfrm>
              <a:off x="0" y="0"/>
              <a:ext cx="2602600" cy="1775089"/>
            </a:xfrm>
            <a:custGeom>
              <a:avLst/>
              <a:gdLst/>
              <a:ahLst/>
              <a:cxnLst/>
              <a:rect l="l" t="t" r="r" b="b"/>
              <a:pathLst>
                <a:path w="2602600" h="1775089">
                  <a:moveTo>
                    <a:pt x="40740" y="0"/>
                  </a:moveTo>
                  <a:lnTo>
                    <a:pt x="2561861" y="0"/>
                  </a:lnTo>
                  <a:cubicBezTo>
                    <a:pt x="2584361" y="0"/>
                    <a:pt x="2602600" y="18240"/>
                    <a:pt x="2602600" y="40740"/>
                  </a:cubicBezTo>
                  <a:lnTo>
                    <a:pt x="2602600" y="1734349"/>
                  </a:lnTo>
                  <a:cubicBezTo>
                    <a:pt x="2602600" y="1756849"/>
                    <a:pt x="2584361" y="1775089"/>
                    <a:pt x="2561861" y="1775089"/>
                  </a:cubicBezTo>
                  <a:lnTo>
                    <a:pt x="40740" y="1775089"/>
                  </a:lnTo>
                  <a:cubicBezTo>
                    <a:pt x="18240" y="1775089"/>
                    <a:pt x="0" y="1756849"/>
                    <a:pt x="0" y="1734349"/>
                  </a:cubicBezTo>
                  <a:lnTo>
                    <a:pt x="0" y="40740"/>
                  </a:lnTo>
                  <a:cubicBezTo>
                    <a:pt x="0" y="18240"/>
                    <a:pt x="18240" y="0"/>
                    <a:pt x="40740"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9" name="TextBox 9"/>
            <p:cNvSpPr txBox="1"/>
            <p:nvPr/>
          </p:nvSpPr>
          <p:spPr>
            <a:xfrm>
              <a:off x="0" y="-76200"/>
              <a:ext cx="2602600" cy="1851289"/>
            </a:xfrm>
            <a:prstGeom prst="rect">
              <a:avLst/>
            </a:prstGeom>
          </p:spPr>
          <p:txBody>
            <a:bodyPr lIns="50800" tIns="50800" rIns="50800" bIns="50800" rtlCol="0" anchor="ctr"/>
            <a:lstStyle/>
            <a:p>
              <a:pPr algn="ctr">
                <a:lnSpc>
                  <a:spcPts val="5879"/>
                </a:lnSpc>
              </a:pPr>
              <a:endParaRPr/>
            </a:p>
            <a:p>
              <a:pPr algn="ctr">
                <a:lnSpc>
                  <a:spcPts val="5879"/>
                </a:lnSpc>
              </a:pPr>
              <a:endParaRPr/>
            </a:p>
            <a:p>
              <a:pPr algn="ctr">
                <a:lnSpc>
                  <a:spcPts val="5879"/>
                </a:lnSpc>
              </a:pPr>
              <a:endParaRPr/>
            </a:p>
            <a:p>
              <a:pPr algn="ctr">
                <a:lnSpc>
                  <a:spcPts val="5879"/>
                </a:lnSpc>
              </a:pPr>
              <a:r>
                <a:rPr lang="en-US" sz="4199" b="1">
                  <a:solidFill>
                    <a:srgbClr val="FFFFFF"/>
                  </a:solidFill>
                  <a:latin typeface="Canva Sans Bold"/>
                  <a:ea typeface="Canva Sans Bold"/>
                  <a:cs typeface="Canva Sans Bold"/>
                  <a:sym typeface="Canva Sans Bold"/>
                </a:rPr>
                <a:t>POWER BI Dashboards </a:t>
              </a:r>
            </a:p>
            <a:p>
              <a:pPr algn="ctr">
                <a:lnSpc>
                  <a:spcPts val="5879"/>
                </a:lnSpc>
              </a:pPr>
              <a:endParaRPr lang="en-US" sz="4199" b="1">
                <a:solidFill>
                  <a:srgbClr val="FFFFFF"/>
                </a:solidFill>
                <a:latin typeface="Canva Sans Bold"/>
                <a:ea typeface="Canva Sans Bold"/>
                <a:cs typeface="Canva Sans Bold"/>
                <a:sym typeface="Canva Sans Bold"/>
              </a:endParaRPr>
            </a:p>
            <a:p>
              <a:pPr algn="ctr">
                <a:lnSpc>
                  <a:spcPts val="5739"/>
                </a:lnSpc>
              </a:pPr>
              <a:r>
                <a:rPr lang="en-US" sz="4099" b="1">
                  <a:solidFill>
                    <a:srgbClr val="FFFFFF"/>
                  </a:solidFill>
                  <a:latin typeface="Canva Sans Bold"/>
                  <a:ea typeface="Canva Sans Bold"/>
                  <a:cs typeface="Canva Sans Bold"/>
                  <a:sym typeface="Canva Sans Bold"/>
                </a:rPr>
                <a:t>Python: Exploratory Data Analysis (EDA)</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p:txBody>
        </p:sp>
      </p:grpSp>
      <p:grpSp>
        <p:nvGrpSpPr>
          <p:cNvPr id="10" name="Group 10"/>
          <p:cNvGrpSpPr/>
          <p:nvPr/>
        </p:nvGrpSpPr>
        <p:grpSpPr>
          <a:xfrm>
            <a:off x="8588194" y="4065087"/>
            <a:ext cx="754201" cy="754201"/>
            <a:chOff x="0" y="0"/>
            <a:chExt cx="1005602" cy="1005602"/>
          </a:xfrm>
        </p:grpSpPr>
        <p:grpSp>
          <p:nvGrpSpPr>
            <p:cNvPr id="11" name="Group 11"/>
            <p:cNvGrpSpPr/>
            <p:nvPr/>
          </p:nvGrpSpPr>
          <p:grpSpPr>
            <a:xfrm>
              <a:off x="17176" y="17176"/>
              <a:ext cx="971250" cy="9712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15" name="Group 15"/>
          <p:cNvGrpSpPr/>
          <p:nvPr/>
        </p:nvGrpSpPr>
        <p:grpSpPr>
          <a:xfrm>
            <a:off x="861186" y="8701292"/>
            <a:ext cx="754201" cy="754201"/>
            <a:chOff x="0" y="0"/>
            <a:chExt cx="1005602" cy="1005602"/>
          </a:xfrm>
        </p:grpSpPr>
        <p:grpSp>
          <p:nvGrpSpPr>
            <p:cNvPr id="16" name="Group 16"/>
            <p:cNvGrpSpPr/>
            <p:nvPr/>
          </p:nvGrpSpPr>
          <p:grpSpPr>
            <a:xfrm>
              <a:off x="17176" y="17176"/>
              <a:ext cx="971250" cy="9712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grpSp>
        <p:nvGrpSpPr>
          <p:cNvPr id="20" name="Group 20"/>
          <p:cNvGrpSpPr/>
          <p:nvPr/>
        </p:nvGrpSpPr>
        <p:grpSpPr>
          <a:xfrm>
            <a:off x="631345" y="3302410"/>
            <a:ext cx="4898045" cy="825816"/>
            <a:chOff x="0" y="0"/>
            <a:chExt cx="1290020" cy="217499"/>
          </a:xfrm>
        </p:grpSpPr>
        <p:sp>
          <p:nvSpPr>
            <p:cNvPr id="21" name="Freeform 21"/>
            <p:cNvSpPr/>
            <p:nvPr/>
          </p:nvSpPr>
          <p:spPr>
            <a:xfrm>
              <a:off x="0" y="0"/>
              <a:ext cx="1290020" cy="217499"/>
            </a:xfrm>
            <a:custGeom>
              <a:avLst/>
              <a:gdLst/>
              <a:ahLst/>
              <a:cxnLst/>
              <a:rect l="l" t="t" r="r" b="b"/>
              <a:pathLst>
                <a:path w="1290020" h="217499">
                  <a:moveTo>
                    <a:pt x="108749" y="0"/>
                  </a:moveTo>
                  <a:lnTo>
                    <a:pt x="1181271" y="0"/>
                  </a:lnTo>
                  <a:cubicBezTo>
                    <a:pt x="1241331" y="0"/>
                    <a:pt x="1290020" y="48689"/>
                    <a:pt x="1290020" y="108749"/>
                  </a:cubicBezTo>
                  <a:lnTo>
                    <a:pt x="1290020" y="108749"/>
                  </a:lnTo>
                  <a:cubicBezTo>
                    <a:pt x="1290020" y="168810"/>
                    <a:pt x="1241331" y="217499"/>
                    <a:pt x="1181271" y="217499"/>
                  </a:cubicBezTo>
                  <a:lnTo>
                    <a:pt x="108749" y="217499"/>
                  </a:lnTo>
                  <a:cubicBezTo>
                    <a:pt x="48689" y="217499"/>
                    <a:pt x="0" y="168810"/>
                    <a:pt x="0" y="108749"/>
                  </a:cubicBezTo>
                  <a:lnTo>
                    <a:pt x="0" y="108749"/>
                  </a:lnTo>
                  <a:cubicBezTo>
                    <a:pt x="0" y="48689"/>
                    <a:pt x="48689" y="0"/>
                    <a:pt x="108749" y="0"/>
                  </a:cubicBezTo>
                  <a:close/>
                </a:path>
              </a:pathLst>
            </a:custGeom>
            <a:solidFill>
              <a:srgbClr val="000000">
                <a:alpha val="0"/>
              </a:srgbClr>
            </a:solidFill>
            <a:ln w="19050" cap="rnd">
              <a:solidFill>
                <a:srgbClr val="FFFFFF"/>
              </a:solidFill>
              <a:prstDash val="solid"/>
              <a:round/>
            </a:ln>
          </p:spPr>
          <p:txBody>
            <a:bodyPr/>
            <a:lstStyle/>
            <a:p>
              <a:endParaRPr lang="en-IN"/>
            </a:p>
          </p:txBody>
        </p:sp>
        <p:sp>
          <p:nvSpPr>
            <p:cNvPr id="22" name="TextBox 22"/>
            <p:cNvSpPr txBox="1"/>
            <p:nvPr/>
          </p:nvSpPr>
          <p:spPr>
            <a:xfrm>
              <a:off x="0" y="-66675"/>
              <a:ext cx="1290020" cy="284174"/>
            </a:xfrm>
            <a:prstGeom prst="rect">
              <a:avLst/>
            </a:prstGeom>
          </p:spPr>
          <p:txBody>
            <a:bodyPr lIns="50800" tIns="50800" rIns="50800" bIns="50800" rtlCol="0" anchor="ctr"/>
            <a:lstStyle/>
            <a:p>
              <a:pPr algn="ctr">
                <a:lnSpc>
                  <a:spcPts val="4059"/>
                </a:lnSpc>
              </a:pPr>
              <a:r>
                <a:rPr lang="en-US" sz="2899">
                  <a:solidFill>
                    <a:srgbClr val="FFFFFF"/>
                  </a:solidFill>
                  <a:latin typeface="Inter"/>
                  <a:ea typeface="Inter"/>
                  <a:cs typeface="Inter"/>
                  <a:sym typeface="Inter"/>
                </a:rPr>
                <a:t>DATA ANALYSING TOOLS</a:t>
              </a:r>
            </a:p>
          </p:txBody>
        </p:sp>
      </p:grpSp>
      <p:sp>
        <p:nvSpPr>
          <p:cNvPr id="23" name="Freeform 23"/>
          <p:cNvSpPr/>
          <p:nvPr/>
        </p:nvSpPr>
        <p:spPr>
          <a:xfrm>
            <a:off x="9144000" y="8294176"/>
            <a:ext cx="707756" cy="1568434"/>
          </a:xfrm>
          <a:custGeom>
            <a:avLst/>
            <a:gdLst/>
            <a:ahLst/>
            <a:cxnLst/>
            <a:rect l="l" t="t" r="r" b="b"/>
            <a:pathLst>
              <a:path w="707756" h="1568434">
                <a:moveTo>
                  <a:pt x="0" y="0"/>
                </a:moveTo>
                <a:lnTo>
                  <a:pt x="707756" y="0"/>
                </a:lnTo>
                <a:lnTo>
                  <a:pt x="707756" y="1568434"/>
                </a:lnTo>
                <a:lnTo>
                  <a:pt x="0" y="15684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4" name="Freeform 24"/>
          <p:cNvSpPr/>
          <p:nvPr/>
        </p:nvSpPr>
        <p:spPr>
          <a:xfrm>
            <a:off x="1824301" y="8294176"/>
            <a:ext cx="811665" cy="1568434"/>
          </a:xfrm>
          <a:custGeom>
            <a:avLst/>
            <a:gdLst/>
            <a:ahLst/>
            <a:cxnLst/>
            <a:rect l="l" t="t" r="r" b="b"/>
            <a:pathLst>
              <a:path w="811665" h="1568434">
                <a:moveTo>
                  <a:pt x="0" y="0"/>
                </a:moveTo>
                <a:lnTo>
                  <a:pt x="811664" y="0"/>
                </a:lnTo>
                <a:lnTo>
                  <a:pt x="811664" y="1568434"/>
                </a:lnTo>
                <a:lnTo>
                  <a:pt x="0" y="15684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5" name="TextBox 25"/>
          <p:cNvSpPr txBox="1"/>
          <p:nvPr/>
        </p:nvSpPr>
        <p:spPr>
          <a:xfrm>
            <a:off x="729988" y="4473933"/>
            <a:ext cx="8235307" cy="1384301"/>
          </a:xfrm>
          <a:prstGeom prst="rect">
            <a:avLst/>
          </a:prstGeom>
        </p:spPr>
        <p:txBody>
          <a:bodyPr lIns="0" tIns="0" rIns="0" bIns="0" rtlCol="0" anchor="t">
            <a:spAutoFit/>
          </a:bodyPr>
          <a:lstStyle/>
          <a:p>
            <a:pPr algn="just">
              <a:lnSpc>
                <a:spcPts val="5599"/>
              </a:lnSpc>
            </a:pPr>
            <a:r>
              <a:rPr lang="en-US" sz="3999" b="1">
                <a:solidFill>
                  <a:srgbClr val="FFFFFF"/>
                </a:solidFill>
                <a:latin typeface="Inter Bold"/>
                <a:ea typeface="Inter Bold"/>
                <a:cs typeface="Inter Bold"/>
                <a:sym typeface="Inter Bold"/>
              </a:rPr>
              <a:t>MySQL: IPL Analytical Questions</a:t>
            </a:r>
          </a:p>
          <a:p>
            <a:pPr algn="just">
              <a:lnSpc>
                <a:spcPts val="5599"/>
              </a:lnSpc>
              <a:spcBef>
                <a:spcPct val="0"/>
              </a:spcBef>
            </a:pPr>
            <a:endParaRPr lang="en-US" sz="3999" b="1">
              <a:solidFill>
                <a:srgbClr val="FFFFFF"/>
              </a:solidFill>
              <a:latin typeface="Inter Bold"/>
              <a:ea typeface="Inter Bold"/>
              <a:cs typeface="Inter Bold"/>
              <a:sym typeface="Inter Bold"/>
            </a:endParaRPr>
          </a:p>
        </p:txBody>
      </p:sp>
      <p:sp>
        <p:nvSpPr>
          <p:cNvPr id="26" name="TextBox 26"/>
          <p:cNvSpPr txBox="1"/>
          <p:nvPr/>
        </p:nvSpPr>
        <p:spPr>
          <a:xfrm>
            <a:off x="1824301" y="1215137"/>
            <a:ext cx="14846268" cy="1309878"/>
          </a:xfrm>
          <a:prstGeom prst="rect">
            <a:avLst/>
          </a:prstGeom>
        </p:spPr>
        <p:txBody>
          <a:bodyPr lIns="0" tIns="0" rIns="0" bIns="0" rtlCol="0" anchor="t">
            <a:spAutoFit/>
          </a:bodyPr>
          <a:lstStyle/>
          <a:p>
            <a:pPr algn="ctr">
              <a:lnSpc>
                <a:spcPts val="10296"/>
              </a:lnSpc>
            </a:pPr>
            <a:r>
              <a:rPr lang="en-US" sz="8800">
                <a:solidFill>
                  <a:srgbClr val="013263"/>
                </a:solidFill>
                <a:latin typeface="League Spartan"/>
                <a:ea typeface="League Spartan"/>
                <a:cs typeface="League Spartan"/>
                <a:sym typeface="League Spartan"/>
              </a:rPr>
              <a:t>IPL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8087341" y="244801"/>
            <a:ext cx="9738259" cy="2112670"/>
            <a:chOff x="0" y="0"/>
            <a:chExt cx="2564809" cy="556423"/>
          </a:xfrm>
        </p:grpSpPr>
        <p:sp>
          <p:nvSpPr>
            <p:cNvPr id="3" name="Freeform 3"/>
            <p:cNvSpPr/>
            <p:nvPr/>
          </p:nvSpPr>
          <p:spPr>
            <a:xfrm>
              <a:off x="0" y="0"/>
              <a:ext cx="2564809" cy="556423"/>
            </a:xfrm>
            <a:custGeom>
              <a:avLst/>
              <a:gdLst/>
              <a:ahLst/>
              <a:cxnLst/>
              <a:rect l="l" t="t" r="r" b="b"/>
              <a:pathLst>
                <a:path w="2564809" h="556423">
                  <a:moveTo>
                    <a:pt x="41340" y="0"/>
                  </a:moveTo>
                  <a:lnTo>
                    <a:pt x="2523469" y="0"/>
                  </a:lnTo>
                  <a:cubicBezTo>
                    <a:pt x="2546301" y="0"/>
                    <a:pt x="2564809" y="18509"/>
                    <a:pt x="2564809" y="41340"/>
                  </a:cubicBezTo>
                  <a:lnTo>
                    <a:pt x="2564809" y="515083"/>
                  </a:lnTo>
                  <a:cubicBezTo>
                    <a:pt x="2564809" y="537915"/>
                    <a:pt x="2546301" y="556423"/>
                    <a:pt x="2523469" y="556423"/>
                  </a:cubicBezTo>
                  <a:lnTo>
                    <a:pt x="41340" y="556423"/>
                  </a:lnTo>
                  <a:cubicBezTo>
                    <a:pt x="18509" y="556423"/>
                    <a:pt x="0" y="537915"/>
                    <a:pt x="0" y="515083"/>
                  </a:cubicBezTo>
                  <a:lnTo>
                    <a:pt x="0" y="41340"/>
                  </a:lnTo>
                  <a:cubicBezTo>
                    <a:pt x="0" y="18509"/>
                    <a:pt x="18509" y="0"/>
                    <a:pt x="41340" y="0"/>
                  </a:cubicBezTo>
                  <a:close/>
                </a:path>
              </a:pathLst>
            </a:custGeom>
            <a:solidFill>
              <a:srgbClr val="FFFFFF"/>
            </a:solidFill>
          </p:spPr>
          <p:txBody>
            <a:bodyPr/>
            <a:lstStyle/>
            <a:p>
              <a:endParaRPr lang="en-IN"/>
            </a:p>
          </p:txBody>
        </p:sp>
        <p:sp>
          <p:nvSpPr>
            <p:cNvPr id="4" name="TextBox 4"/>
            <p:cNvSpPr txBox="1"/>
            <p:nvPr/>
          </p:nvSpPr>
          <p:spPr>
            <a:xfrm>
              <a:off x="0" y="-47625"/>
              <a:ext cx="2564809" cy="604048"/>
            </a:xfrm>
            <a:prstGeom prst="rect">
              <a:avLst/>
            </a:prstGeom>
          </p:spPr>
          <p:txBody>
            <a:bodyPr lIns="50800" tIns="50800" rIns="50800" bIns="50800" rtlCol="0" anchor="ctr"/>
            <a:lstStyle/>
            <a:p>
              <a:pPr algn="ctr">
                <a:lnSpc>
                  <a:spcPts val="3499"/>
                </a:lnSpc>
              </a:pPr>
              <a:endParaRPr/>
            </a:p>
            <a:p>
              <a:pPr algn="ctr">
                <a:lnSpc>
                  <a:spcPts val="3499"/>
                </a:lnSpc>
              </a:pPr>
              <a:endParaRPr/>
            </a:p>
            <a:p>
              <a:pPr algn="ctr">
                <a:lnSpc>
                  <a:spcPts val="3779"/>
                </a:lnSpc>
              </a:pPr>
              <a:r>
                <a:rPr lang="en-US" sz="2699">
                  <a:solidFill>
                    <a:srgbClr val="000000"/>
                  </a:solidFill>
                  <a:latin typeface="Canva Sans"/>
                  <a:ea typeface="Canva Sans"/>
                  <a:cs typeface="Canva Sans"/>
                  <a:sym typeface="Canva Sans"/>
                </a:rPr>
                <a:t>Which batsman has scored the highest total runs?</a:t>
              </a:r>
            </a:p>
            <a:p>
              <a:pPr algn="ctr">
                <a:lnSpc>
                  <a:spcPts val="3779"/>
                </a:lnSpc>
                <a:spcBef>
                  <a:spcPct val="0"/>
                </a:spcBef>
              </a:pPr>
              <a:endParaRPr lang="en-US" sz="2699">
                <a:solidFill>
                  <a:srgbClr val="000000"/>
                </a:solidFill>
                <a:latin typeface="Canva Sans"/>
                <a:ea typeface="Canva Sans"/>
                <a:cs typeface="Canva Sans"/>
                <a:sym typeface="Canva Sans"/>
              </a:endParaRPr>
            </a:p>
          </p:txBody>
        </p:sp>
      </p:grpSp>
      <p:grpSp>
        <p:nvGrpSpPr>
          <p:cNvPr id="5" name="Group 5"/>
          <p:cNvGrpSpPr/>
          <p:nvPr/>
        </p:nvGrpSpPr>
        <p:grpSpPr>
          <a:xfrm>
            <a:off x="16814042" y="5446404"/>
            <a:ext cx="728437" cy="72843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35977" tIns="35977" rIns="35977" bIns="35977" rtlCol="0" anchor="ctr"/>
            <a:lstStyle/>
            <a:p>
              <a:pPr algn="ctr">
                <a:lnSpc>
                  <a:spcPts val="2659"/>
                </a:lnSpc>
              </a:pPr>
              <a:endParaRPr/>
            </a:p>
          </p:txBody>
        </p:sp>
      </p:grpSp>
      <p:sp>
        <p:nvSpPr>
          <p:cNvPr id="8" name="Freeform 8"/>
          <p:cNvSpPr/>
          <p:nvPr/>
        </p:nvSpPr>
        <p:spPr>
          <a:xfrm rot="-2700000">
            <a:off x="16911611" y="5543973"/>
            <a:ext cx="533301" cy="533301"/>
          </a:xfrm>
          <a:custGeom>
            <a:avLst/>
            <a:gdLst/>
            <a:ahLst/>
            <a:cxnLst/>
            <a:rect l="l" t="t" r="r" b="b"/>
            <a:pathLst>
              <a:path w="533301" h="533301">
                <a:moveTo>
                  <a:pt x="0" y="0"/>
                </a:moveTo>
                <a:lnTo>
                  <a:pt x="533301" y="0"/>
                </a:lnTo>
                <a:lnTo>
                  <a:pt x="533301" y="533301"/>
                </a:lnTo>
                <a:lnTo>
                  <a:pt x="0" y="533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9" name="Group 9"/>
          <p:cNvGrpSpPr/>
          <p:nvPr/>
        </p:nvGrpSpPr>
        <p:grpSpPr>
          <a:xfrm>
            <a:off x="8087341" y="6483856"/>
            <a:ext cx="9738259" cy="2551425"/>
            <a:chOff x="0" y="0"/>
            <a:chExt cx="2564809" cy="671980"/>
          </a:xfrm>
        </p:grpSpPr>
        <p:sp>
          <p:nvSpPr>
            <p:cNvPr id="10" name="Freeform 10"/>
            <p:cNvSpPr/>
            <p:nvPr/>
          </p:nvSpPr>
          <p:spPr>
            <a:xfrm>
              <a:off x="0" y="0"/>
              <a:ext cx="2564809" cy="671980"/>
            </a:xfrm>
            <a:custGeom>
              <a:avLst/>
              <a:gdLst/>
              <a:ahLst/>
              <a:cxnLst/>
              <a:rect l="l" t="t" r="r" b="b"/>
              <a:pathLst>
                <a:path w="2564809" h="671980">
                  <a:moveTo>
                    <a:pt x="52470" y="0"/>
                  </a:moveTo>
                  <a:lnTo>
                    <a:pt x="2512339" y="0"/>
                  </a:lnTo>
                  <a:cubicBezTo>
                    <a:pt x="2526255" y="0"/>
                    <a:pt x="2539601" y="5528"/>
                    <a:pt x="2549441" y="15368"/>
                  </a:cubicBezTo>
                  <a:cubicBezTo>
                    <a:pt x="2559281" y="25208"/>
                    <a:pt x="2564809" y="38554"/>
                    <a:pt x="2564809" y="52470"/>
                  </a:cubicBezTo>
                  <a:lnTo>
                    <a:pt x="2564809" y="619510"/>
                  </a:lnTo>
                  <a:cubicBezTo>
                    <a:pt x="2564809" y="633426"/>
                    <a:pt x="2559281" y="646772"/>
                    <a:pt x="2549441" y="656612"/>
                  </a:cubicBezTo>
                  <a:cubicBezTo>
                    <a:pt x="2539601" y="666452"/>
                    <a:pt x="2526255" y="671980"/>
                    <a:pt x="2512339" y="671980"/>
                  </a:cubicBezTo>
                  <a:lnTo>
                    <a:pt x="52470" y="671980"/>
                  </a:lnTo>
                  <a:cubicBezTo>
                    <a:pt x="38554" y="671980"/>
                    <a:pt x="25208" y="666452"/>
                    <a:pt x="15368" y="656612"/>
                  </a:cubicBezTo>
                  <a:cubicBezTo>
                    <a:pt x="5528" y="646772"/>
                    <a:pt x="0" y="633426"/>
                    <a:pt x="0" y="619510"/>
                  </a:cubicBezTo>
                  <a:lnTo>
                    <a:pt x="0" y="52470"/>
                  </a:lnTo>
                  <a:cubicBezTo>
                    <a:pt x="0" y="38554"/>
                    <a:pt x="5528" y="25208"/>
                    <a:pt x="15368" y="15368"/>
                  </a:cubicBezTo>
                  <a:cubicBezTo>
                    <a:pt x="25208" y="5528"/>
                    <a:pt x="38554" y="0"/>
                    <a:pt x="52470" y="0"/>
                  </a:cubicBezTo>
                  <a:close/>
                </a:path>
              </a:pathLst>
            </a:custGeom>
            <a:solidFill>
              <a:srgbClr val="FFFFFF"/>
            </a:solidFill>
          </p:spPr>
          <p:txBody>
            <a:bodyPr/>
            <a:lstStyle/>
            <a:p>
              <a:endParaRPr lang="en-IN"/>
            </a:p>
          </p:txBody>
        </p:sp>
        <p:sp>
          <p:nvSpPr>
            <p:cNvPr id="11" name="TextBox 11"/>
            <p:cNvSpPr txBox="1"/>
            <p:nvPr/>
          </p:nvSpPr>
          <p:spPr>
            <a:xfrm>
              <a:off x="0" y="-57150"/>
              <a:ext cx="2564809" cy="729130"/>
            </a:xfrm>
            <a:prstGeom prst="rect">
              <a:avLst/>
            </a:prstGeom>
          </p:spPr>
          <p:txBody>
            <a:bodyPr lIns="50800" tIns="50800" rIns="50800" bIns="50800" rtlCol="0" anchor="ctr"/>
            <a:lstStyle/>
            <a:p>
              <a:pPr algn="ctr">
                <a:lnSpc>
                  <a:spcPts val="3919"/>
                </a:lnSpc>
              </a:pPr>
              <a:r>
                <a:rPr lang="en-US" sz="2799" b="1">
                  <a:solidFill>
                    <a:srgbClr val="FFFFFF"/>
                  </a:solidFill>
                  <a:latin typeface="Canva Sans Bold"/>
                  <a:ea typeface="Canva Sans Bold"/>
                  <a:cs typeface="Canva Sans Bold"/>
                  <a:sym typeface="Canva Sans Bold"/>
                </a:rPr>
                <a:t>2</a:t>
              </a:r>
              <a:r>
                <a:rPr lang="en-US" sz="2799" b="1">
                  <a:solidFill>
                    <a:srgbClr val="000000"/>
                  </a:solidFill>
                  <a:latin typeface="Canva Sans Bold"/>
                  <a:ea typeface="Canva Sans Bold"/>
                  <a:cs typeface="Canva Sans Bold"/>
                  <a:sym typeface="Canva Sans Bold"/>
                </a:rPr>
                <a:t>2.Which team has conceded the least extras in the matches?</a:t>
              </a:r>
            </a:p>
            <a:p>
              <a:pPr algn="ctr">
                <a:lnSpc>
                  <a:spcPts val="3919"/>
                </a:lnSpc>
              </a:pPr>
              <a:endParaRPr lang="en-US" sz="2799" b="1">
                <a:solidFill>
                  <a:srgbClr val="000000"/>
                </a:solidFill>
                <a:latin typeface="Canva Sans Bold"/>
                <a:ea typeface="Canva Sans Bold"/>
                <a:cs typeface="Canva Sans Bold"/>
                <a:sym typeface="Canva Sans Bold"/>
              </a:endParaRPr>
            </a:p>
          </p:txBody>
        </p:sp>
      </p:grpSp>
      <p:sp>
        <p:nvSpPr>
          <p:cNvPr id="12" name="Freeform 12"/>
          <p:cNvSpPr/>
          <p:nvPr/>
        </p:nvSpPr>
        <p:spPr>
          <a:xfrm>
            <a:off x="2222582" y="5143500"/>
            <a:ext cx="5462746" cy="4727618"/>
          </a:xfrm>
          <a:custGeom>
            <a:avLst/>
            <a:gdLst/>
            <a:ahLst/>
            <a:cxnLst/>
            <a:rect l="l" t="t" r="r" b="b"/>
            <a:pathLst>
              <a:path w="5462746" h="4727618">
                <a:moveTo>
                  <a:pt x="0" y="0"/>
                </a:moveTo>
                <a:lnTo>
                  <a:pt x="5462746" y="0"/>
                </a:lnTo>
                <a:lnTo>
                  <a:pt x="5462746" y="4727618"/>
                </a:lnTo>
                <a:lnTo>
                  <a:pt x="0" y="4727618"/>
                </a:lnTo>
                <a:lnTo>
                  <a:pt x="0" y="0"/>
                </a:lnTo>
                <a:close/>
              </a:path>
            </a:pathLst>
          </a:custGeom>
          <a:blipFill>
            <a:blip r:embed="rId4"/>
            <a:stretch>
              <a:fillRect l="-771" t="-4633" b="-4633"/>
            </a:stretch>
          </a:blipFill>
        </p:spPr>
        <p:txBody>
          <a:bodyPr/>
          <a:lstStyle/>
          <a:p>
            <a:endParaRPr lang="en-IN"/>
          </a:p>
        </p:txBody>
      </p:sp>
      <p:sp>
        <p:nvSpPr>
          <p:cNvPr id="13" name="Freeform 13"/>
          <p:cNvSpPr/>
          <p:nvPr/>
        </p:nvSpPr>
        <p:spPr>
          <a:xfrm>
            <a:off x="12104131" y="2614449"/>
            <a:ext cx="5721470" cy="3218327"/>
          </a:xfrm>
          <a:custGeom>
            <a:avLst/>
            <a:gdLst/>
            <a:ahLst/>
            <a:cxnLst/>
            <a:rect l="l" t="t" r="r" b="b"/>
            <a:pathLst>
              <a:path w="5721470" h="3218327">
                <a:moveTo>
                  <a:pt x="0" y="0"/>
                </a:moveTo>
                <a:lnTo>
                  <a:pt x="5721469" y="0"/>
                </a:lnTo>
                <a:lnTo>
                  <a:pt x="5721469" y="3218326"/>
                </a:lnTo>
                <a:lnTo>
                  <a:pt x="0" y="3218326"/>
                </a:lnTo>
                <a:lnTo>
                  <a:pt x="0" y="0"/>
                </a:lnTo>
                <a:close/>
              </a:path>
            </a:pathLst>
          </a:custGeom>
          <a:blipFill>
            <a:blip r:embed="rId5"/>
            <a:stretch>
              <a:fillRect t="-38888" b="-38888"/>
            </a:stretch>
          </a:blipFill>
        </p:spPr>
        <p:txBody>
          <a:bodyPr/>
          <a:lstStyle/>
          <a:p>
            <a:endParaRPr lang="en-IN"/>
          </a:p>
        </p:txBody>
      </p:sp>
      <p:sp>
        <p:nvSpPr>
          <p:cNvPr id="14" name="Freeform 14"/>
          <p:cNvSpPr/>
          <p:nvPr/>
        </p:nvSpPr>
        <p:spPr>
          <a:xfrm>
            <a:off x="697865" y="7759568"/>
            <a:ext cx="1088606" cy="1734830"/>
          </a:xfrm>
          <a:custGeom>
            <a:avLst/>
            <a:gdLst/>
            <a:ahLst/>
            <a:cxnLst/>
            <a:rect l="l" t="t" r="r" b="b"/>
            <a:pathLst>
              <a:path w="1088606" h="1734830">
                <a:moveTo>
                  <a:pt x="0" y="0"/>
                </a:moveTo>
                <a:lnTo>
                  <a:pt x="1088606" y="0"/>
                </a:lnTo>
                <a:lnTo>
                  <a:pt x="1088606" y="1734830"/>
                </a:lnTo>
                <a:lnTo>
                  <a:pt x="0" y="17348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5819924" y="449770"/>
            <a:ext cx="1662307" cy="1523088"/>
          </a:xfrm>
          <a:custGeom>
            <a:avLst/>
            <a:gdLst/>
            <a:ahLst/>
            <a:cxnLst/>
            <a:rect l="l" t="t" r="r" b="b"/>
            <a:pathLst>
              <a:path w="1662307" h="1523088">
                <a:moveTo>
                  <a:pt x="0" y="0"/>
                </a:moveTo>
                <a:lnTo>
                  <a:pt x="1662307" y="0"/>
                </a:lnTo>
                <a:lnTo>
                  <a:pt x="1662307" y="1523088"/>
                </a:lnTo>
                <a:lnTo>
                  <a:pt x="0" y="1523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6" name="Freeform 16"/>
          <p:cNvSpPr/>
          <p:nvPr/>
        </p:nvSpPr>
        <p:spPr>
          <a:xfrm>
            <a:off x="8079296" y="2721728"/>
            <a:ext cx="1711941" cy="3308099"/>
          </a:xfrm>
          <a:custGeom>
            <a:avLst/>
            <a:gdLst/>
            <a:ahLst/>
            <a:cxnLst/>
            <a:rect l="l" t="t" r="r" b="b"/>
            <a:pathLst>
              <a:path w="1711941" h="3308099">
                <a:moveTo>
                  <a:pt x="0" y="0"/>
                </a:moveTo>
                <a:lnTo>
                  <a:pt x="1711941" y="0"/>
                </a:lnTo>
                <a:lnTo>
                  <a:pt x="1711941" y="3308099"/>
                </a:lnTo>
                <a:lnTo>
                  <a:pt x="0" y="33080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7" name="Freeform 17"/>
          <p:cNvSpPr/>
          <p:nvPr/>
        </p:nvSpPr>
        <p:spPr>
          <a:xfrm>
            <a:off x="234291" y="174544"/>
            <a:ext cx="5120052" cy="4879810"/>
          </a:xfrm>
          <a:custGeom>
            <a:avLst/>
            <a:gdLst/>
            <a:ahLst/>
            <a:cxnLst/>
            <a:rect l="l" t="t" r="r" b="b"/>
            <a:pathLst>
              <a:path w="5120052" h="4879810">
                <a:moveTo>
                  <a:pt x="0" y="0"/>
                </a:moveTo>
                <a:lnTo>
                  <a:pt x="5120052" y="0"/>
                </a:lnTo>
                <a:lnTo>
                  <a:pt x="5120052" y="4879809"/>
                </a:lnTo>
                <a:lnTo>
                  <a:pt x="0" y="4879809"/>
                </a:lnTo>
                <a:lnTo>
                  <a:pt x="0" y="0"/>
                </a:lnTo>
                <a:close/>
              </a:path>
            </a:pathLst>
          </a:custGeom>
          <a:blipFill>
            <a:blip r:embed="rId12"/>
            <a:stretch>
              <a:fillRect t="-4977" b="-4977"/>
            </a:stretch>
          </a:blipFill>
        </p:spPr>
        <p:txBody>
          <a:bodyPr/>
          <a:lstStyle/>
          <a:p>
            <a:endParaRPr lang="en-IN"/>
          </a:p>
        </p:txBody>
      </p:sp>
      <p:sp>
        <p:nvSpPr>
          <p:cNvPr id="18" name="TextBox 18"/>
          <p:cNvSpPr txBox="1"/>
          <p:nvPr/>
        </p:nvSpPr>
        <p:spPr>
          <a:xfrm>
            <a:off x="7947813" y="459295"/>
            <a:ext cx="7312810" cy="956246"/>
          </a:xfrm>
          <a:prstGeom prst="rect">
            <a:avLst/>
          </a:prstGeom>
        </p:spPr>
        <p:txBody>
          <a:bodyPr lIns="0" tIns="0" rIns="0" bIns="0" rtlCol="0" anchor="t">
            <a:spAutoFit/>
          </a:bodyPr>
          <a:lstStyle/>
          <a:p>
            <a:pPr algn="ctr">
              <a:lnSpc>
                <a:spcPts val="3806"/>
              </a:lnSpc>
            </a:pPr>
            <a:r>
              <a:rPr lang="en-US" sz="3253">
                <a:solidFill>
                  <a:srgbClr val="013263"/>
                </a:solidFill>
                <a:latin typeface="League Spartan"/>
                <a:ea typeface="League Spartan"/>
                <a:cs typeface="League Spartan"/>
                <a:sym typeface="League Spartan"/>
              </a:rPr>
              <a:t>SQL QUERIES TO SOLVE THE FOLLOWING: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81266" y="8479179"/>
            <a:ext cx="1894869" cy="1558241"/>
            <a:chOff x="0" y="0"/>
            <a:chExt cx="1569221" cy="1290446"/>
          </a:xfrm>
        </p:grpSpPr>
        <p:sp>
          <p:nvSpPr>
            <p:cNvPr id="3" name="Freeform 3"/>
            <p:cNvSpPr/>
            <p:nvPr/>
          </p:nvSpPr>
          <p:spPr>
            <a:xfrm>
              <a:off x="0" y="0"/>
              <a:ext cx="1569221" cy="1290446"/>
            </a:xfrm>
            <a:custGeom>
              <a:avLst/>
              <a:gdLst/>
              <a:ahLst/>
              <a:cxnLst/>
              <a:rect l="l" t="t" r="r" b="b"/>
              <a:pathLst>
                <a:path w="1569221" h="1290446">
                  <a:moveTo>
                    <a:pt x="204286" y="0"/>
                  </a:moveTo>
                  <a:lnTo>
                    <a:pt x="1364935" y="0"/>
                  </a:lnTo>
                  <a:cubicBezTo>
                    <a:pt x="1419115" y="0"/>
                    <a:pt x="1471076" y="21523"/>
                    <a:pt x="1509387" y="59834"/>
                  </a:cubicBezTo>
                  <a:cubicBezTo>
                    <a:pt x="1547698" y="98145"/>
                    <a:pt x="1569221" y="150106"/>
                    <a:pt x="1569221" y="204286"/>
                  </a:cubicBezTo>
                  <a:lnTo>
                    <a:pt x="1569221" y="1086159"/>
                  </a:lnTo>
                  <a:cubicBezTo>
                    <a:pt x="1569221" y="1140339"/>
                    <a:pt x="1547698" y="1192300"/>
                    <a:pt x="1509387" y="1230612"/>
                  </a:cubicBezTo>
                  <a:cubicBezTo>
                    <a:pt x="1471076" y="1268923"/>
                    <a:pt x="1419115" y="1290446"/>
                    <a:pt x="1364935" y="1290446"/>
                  </a:cubicBezTo>
                  <a:lnTo>
                    <a:pt x="204286" y="1290446"/>
                  </a:lnTo>
                  <a:cubicBezTo>
                    <a:pt x="150106" y="1290446"/>
                    <a:pt x="98145" y="1268923"/>
                    <a:pt x="59834" y="1230612"/>
                  </a:cubicBezTo>
                  <a:cubicBezTo>
                    <a:pt x="21523" y="1192300"/>
                    <a:pt x="0" y="1140339"/>
                    <a:pt x="0" y="1086159"/>
                  </a:cubicBezTo>
                  <a:lnTo>
                    <a:pt x="0" y="204286"/>
                  </a:lnTo>
                  <a:cubicBezTo>
                    <a:pt x="0" y="150106"/>
                    <a:pt x="21523" y="98145"/>
                    <a:pt x="59834" y="59834"/>
                  </a:cubicBezTo>
                  <a:cubicBezTo>
                    <a:pt x="98145" y="21523"/>
                    <a:pt x="150106" y="0"/>
                    <a:pt x="204286" y="0"/>
                  </a:cubicBezTo>
                  <a:close/>
                </a:path>
              </a:pathLst>
            </a:custGeom>
            <a:blipFill>
              <a:blip r:embed="rId2"/>
              <a:stretch>
                <a:fillRect l="-11714" r="-11714"/>
              </a:stretch>
            </a:blipFill>
            <a:ln w="19050" cap="rnd">
              <a:solidFill>
                <a:srgbClr val="FFFFFF"/>
              </a:solidFill>
              <a:prstDash val="solid"/>
              <a:round/>
            </a:ln>
          </p:spPr>
          <p:txBody>
            <a:bodyPr/>
            <a:lstStyle/>
            <a:p>
              <a:endParaRPr lang="en-IN"/>
            </a:p>
          </p:txBody>
        </p:sp>
      </p:grpSp>
      <p:grpSp>
        <p:nvGrpSpPr>
          <p:cNvPr id="4" name="Group 4"/>
          <p:cNvGrpSpPr/>
          <p:nvPr/>
        </p:nvGrpSpPr>
        <p:grpSpPr>
          <a:xfrm>
            <a:off x="0" y="48730"/>
            <a:ext cx="11588544" cy="1230786"/>
            <a:chOff x="0" y="0"/>
            <a:chExt cx="3052127" cy="324158"/>
          </a:xfrm>
        </p:grpSpPr>
        <p:sp>
          <p:nvSpPr>
            <p:cNvPr id="5" name="Freeform 5"/>
            <p:cNvSpPr/>
            <p:nvPr/>
          </p:nvSpPr>
          <p:spPr>
            <a:xfrm>
              <a:off x="0" y="0"/>
              <a:ext cx="3052127" cy="324158"/>
            </a:xfrm>
            <a:custGeom>
              <a:avLst/>
              <a:gdLst/>
              <a:ahLst/>
              <a:cxnLst/>
              <a:rect l="l" t="t" r="r" b="b"/>
              <a:pathLst>
                <a:path w="3052127" h="324158">
                  <a:moveTo>
                    <a:pt x="34739" y="0"/>
                  </a:moveTo>
                  <a:lnTo>
                    <a:pt x="3017387" y="0"/>
                  </a:lnTo>
                  <a:cubicBezTo>
                    <a:pt x="3026601" y="0"/>
                    <a:pt x="3035437" y="3660"/>
                    <a:pt x="3041952" y="10175"/>
                  </a:cubicBezTo>
                  <a:cubicBezTo>
                    <a:pt x="3048467" y="16690"/>
                    <a:pt x="3052127" y="25526"/>
                    <a:pt x="3052127" y="34739"/>
                  </a:cubicBezTo>
                  <a:lnTo>
                    <a:pt x="3052127" y="289418"/>
                  </a:lnTo>
                  <a:cubicBezTo>
                    <a:pt x="3052127" y="298632"/>
                    <a:pt x="3048467" y="307468"/>
                    <a:pt x="3041952" y="313983"/>
                  </a:cubicBezTo>
                  <a:cubicBezTo>
                    <a:pt x="3035437" y="320498"/>
                    <a:pt x="3026601" y="324158"/>
                    <a:pt x="3017387" y="324158"/>
                  </a:cubicBezTo>
                  <a:lnTo>
                    <a:pt x="34739" y="324158"/>
                  </a:lnTo>
                  <a:cubicBezTo>
                    <a:pt x="25526" y="324158"/>
                    <a:pt x="16690" y="320498"/>
                    <a:pt x="10175" y="313983"/>
                  </a:cubicBezTo>
                  <a:cubicBezTo>
                    <a:pt x="3660" y="307468"/>
                    <a:pt x="0" y="298632"/>
                    <a:pt x="0" y="289418"/>
                  </a:cubicBezTo>
                  <a:lnTo>
                    <a:pt x="0" y="34739"/>
                  </a:lnTo>
                  <a:cubicBezTo>
                    <a:pt x="0" y="25526"/>
                    <a:pt x="3660" y="16690"/>
                    <a:pt x="10175" y="10175"/>
                  </a:cubicBezTo>
                  <a:cubicBezTo>
                    <a:pt x="16690" y="3660"/>
                    <a:pt x="25526" y="0"/>
                    <a:pt x="34739" y="0"/>
                  </a:cubicBezTo>
                  <a:close/>
                </a:path>
              </a:pathLst>
            </a:custGeom>
            <a:solidFill>
              <a:srgbClr val="FFFFFF"/>
            </a:solidFill>
          </p:spPr>
          <p:txBody>
            <a:bodyPr/>
            <a:lstStyle/>
            <a:p>
              <a:endParaRPr lang="en-IN"/>
            </a:p>
          </p:txBody>
        </p:sp>
        <p:sp>
          <p:nvSpPr>
            <p:cNvPr id="6" name="TextBox 6"/>
            <p:cNvSpPr txBox="1"/>
            <p:nvPr/>
          </p:nvSpPr>
          <p:spPr>
            <a:xfrm>
              <a:off x="0" y="-38100"/>
              <a:ext cx="3052127" cy="362258"/>
            </a:xfrm>
            <a:prstGeom prst="rect">
              <a:avLst/>
            </a:prstGeom>
          </p:spPr>
          <p:txBody>
            <a:bodyPr lIns="50800" tIns="50800" rIns="50800" bIns="50800" rtlCol="0" anchor="ctr"/>
            <a:lstStyle/>
            <a:p>
              <a:pPr algn="ctr">
                <a:lnSpc>
                  <a:spcPts val="2939"/>
                </a:lnSpc>
              </a:pPr>
              <a:r>
                <a:rPr lang="en-US" sz="2099" b="1">
                  <a:solidFill>
                    <a:srgbClr val="013263"/>
                  </a:solidFill>
                  <a:latin typeface="Canva Sans Bold"/>
                  <a:ea typeface="Canva Sans Bold"/>
                  <a:cs typeface="Canva Sans Bold"/>
                  <a:sym typeface="Canva Sans Bold"/>
                </a:rPr>
                <a:t>3.What is the total number of runs scored by each team across all matches?</a:t>
              </a:r>
            </a:p>
            <a:p>
              <a:pPr algn="ctr">
                <a:lnSpc>
                  <a:spcPts val="3079"/>
                </a:lnSpc>
                <a:spcBef>
                  <a:spcPct val="0"/>
                </a:spcBef>
              </a:pPr>
              <a:endParaRPr lang="en-US" sz="2099" b="1">
                <a:solidFill>
                  <a:srgbClr val="013263"/>
                </a:solidFill>
                <a:latin typeface="Canva Sans Bold"/>
                <a:ea typeface="Canva Sans Bold"/>
                <a:cs typeface="Canva Sans Bold"/>
                <a:sym typeface="Canva Sans Bold"/>
              </a:endParaRPr>
            </a:p>
          </p:txBody>
        </p:sp>
      </p:grpSp>
      <p:grpSp>
        <p:nvGrpSpPr>
          <p:cNvPr id="7" name="Group 7"/>
          <p:cNvGrpSpPr/>
          <p:nvPr/>
        </p:nvGrpSpPr>
        <p:grpSpPr>
          <a:xfrm>
            <a:off x="13839661" y="3425340"/>
            <a:ext cx="728437" cy="72843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9" name="TextBox 9"/>
            <p:cNvSpPr txBox="1"/>
            <p:nvPr/>
          </p:nvSpPr>
          <p:spPr>
            <a:xfrm>
              <a:off x="76200" y="38100"/>
              <a:ext cx="660400" cy="698500"/>
            </a:xfrm>
            <a:prstGeom prst="rect">
              <a:avLst/>
            </a:prstGeom>
          </p:spPr>
          <p:txBody>
            <a:bodyPr lIns="35977" tIns="35977" rIns="35977" bIns="35977" rtlCol="0" anchor="ctr"/>
            <a:lstStyle/>
            <a:p>
              <a:pPr algn="ctr">
                <a:lnSpc>
                  <a:spcPts val="2659"/>
                </a:lnSpc>
              </a:pPr>
              <a:endParaRPr/>
            </a:p>
          </p:txBody>
        </p:sp>
      </p:grpSp>
      <p:grpSp>
        <p:nvGrpSpPr>
          <p:cNvPr id="10" name="Group 10"/>
          <p:cNvGrpSpPr/>
          <p:nvPr/>
        </p:nvGrpSpPr>
        <p:grpSpPr>
          <a:xfrm>
            <a:off x="13826779" y="902416"/>
            <a:ext cx="754201" cy="754201"/>
            <a:chOff x="0" y="0"/>
            <a:chExt cx="1005602" cy="1005602"/>
          </a:xfrm>
        </p:grpSpPr>
        <p:grpSp>
          <p:nvGrpSpPr>
            <p:cNvPr id="11" name="Group 11"/>
            <p:cNvGrpSpPr/>
            <p:nvPr/>
          </p:nvGrpSpPr>
          <p:grpSpPr>
            <a:xfrm>
              <a:off x="17176" y="17176"/>
              <a:ext cx="971250" cy="97125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147267" y="147267"/>
              <a:ext cx="711068" cy="711068"/>
            </a:xfrm>
            <a:custGeom>
              <a:avLst/>
              <a:gdLst/>
              <a:ahLst/>
              <a:cxnLst/>
              <a:rect l="l" t="t" r="r" b="b"/>
              <a:pathLst>
                <a:path w="711068" h="711068">
                  <a:moveTo>
                    <a:pt x="0" y="0"/>
                  </a:moveTo>
                  <a:lnTo>
                    <a:pt x="711068" y="0"/>
                  </a:lnTo>
                  <a:lnTo>
                    <a:pt x="711068" y="711068"/>
                  </a:lnTo>
                  <a:lnTo>
                    <a:pt x="0" y="7110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sp>
        <p:nvSpPr>
          <p:cNvPr id="15" name="Freeform 15"/>
          <p:cNvSpPr/>
          <p:nvPr/>
        </p:nvSpPr>
        <p:spPr>
          <a:xfrm>
            <a:off x="0" y="1423358"/>
            <a:ext cx="7071280" cy="6746418"/>
          </a:xfrm>
          <a:custGeom>
            <a:avLst/>
            <a:gdLst/>
            <a:ahLst/>
            <a:cxnLst/>
            <a:rect l="l" t="t" r="r" b="b"/>
            <a:pathLst>
              <a:path w="7071280" h="6746418">
                <a:moveTo>
                  <a:pt x="0" y="0"/>
                </a:moveTo>
                <a:lnTo>
                  <a:pt x="7071280" y="0"/>
                </a:lnTo>
                <a:lnTo>
                  <a:pt x="7071280" y="6746418"/>
                </a:lnTo>
                <a:lnTo>
                  <a:pt x="0" y="6746418"/>
                </a:lnTo>
                <a:lnTo>
                  <a:pt x="0" y="0"/>
                </a:lnTo>
                <a:close/>
              </a:path>
            </a:pathLst>
          </a:custGeom>
          <a:blipFill>
            <a:blip r:embed="rId5"/>
            <a:stretch>
              <a:fillRect t="-1162" b="-1162"/>
            </a:stretch>
          </a:blipFill>
        </p:spPr>
        <p:txBody>
          <a:bodyPr/>
          <a:lstStyle/>
          <a:p>
            <a:endParaRPr lang="en-IN"/>
          </a:p>
        </p:txBody>
      </p:sp>
      <p:grpSp>
        <p:nvGrpSpPr>
          <p:cNvPr id="16" name="Group 16"/>
          <p:cNvGrpSpPr/>
          <p:nvPr/>
        </p:nvGrpSpPr>
        <p:grpSpPr>
          <a:xfrm>
            <a:off x="6811778" y="1279516"/>
            <a:ext cx="11135433" cy="957873"/>
            <a:chOff x="0" y="0"/>
            <a:chExt cx="2932789" cy="252279"/>
          </a:xfrm>
        </p:grpSpPr>
        <p:sp>
          <p:nvSpPr>
            <p:cNvPr id="17" name="Freeform 17"/>
            <p:cNvSpPr/>
            <p:nvPr/>
          </p:nvSpPr>
          <p:spPr>
            <a:xfrm>
              <a:off x="0" y="0"/>
              <a:ext cx="2932789" cy="252279"/>
            </a:xfrm>
            <a:custGeom>
              <a:avLst/>
              <a:gdLst/>
              <a:ahLst/>
              <a:cxnLst/>
              <a:rect l="l" t="t" r="r" b="b"/>
              <a:pathLst>
                <a:path w="2932789" h="252279">
                  <a:moveTo>
                    <a:pt x="52144" y="0"/>
                  </a:moveTo>
                  <a:lnTo>
                    <a:pt x="2880645" y="0"/>
                  </a:lnTo>
                  <a:cubicBezTo>
                    <a:pt x="2909443" y="0"/>
                    <a:pt x="2932789" y="23346"/>
                    <a:pt x="2932789" y="52144"/>
                  </a:cubicBezTo>
                  <a:lnTo>
                    <a:pt x="2932789" y="200136"/>
                  </a:lnTo>
                  <a:cubicBezTo>
                    <a:pt x="2932789" y="213965"/>
                    <a:pt x="2927295" y="227228"/>
                    <a:pt x="2917516" y="237007"/>
                  </a:cubicBezTo>
                  <a:cubicBezTo>
                    <a:pt x="2907737" y="246786"/>
                    <a:pt x="2894474" y="252279"/>
                    <a:pt x="2880645" y="252279"/>
                  </a:cubicBezTo>
                  <a:lnTo>
                    <a:pt x="52144" y="252279"/>
                  </a:lnTo>
                  <a:cubicBezTo>
                    <a:pt x="23346" y="252279"/>
                    <a:pt x="0" y="228934"/>
                    <a:pt x="0" y="200136"/>
                  </a:cubicBezTo>
                  <a:lnTo>
                    <a:pt x="0" y="52144"/>
                  </a:lnTo>
                  <a:cubicBezTo>
                    <a:pt x="0" y="38314"/>
                    <a:pt x="5494" y="25051"/>
                    <a:pt x="15273" y="15273"/>
                  </a:cubicBezTo>
                  <a:cubicBezTo>
                    <a:pt x="25051" y="5494"/>
                    <a:pt x="38314" y="0"/>
                    <a:pt x="52144" y="0"/>
                  </a:cubicBezTo>
                  <a:close/>
                </a:path>
              </a:pathLst>
            </a:custGeom>
            <a:solidFill>
              <a:srgbClr val="FFFFFF"/>
            </a:solidFill>
          </p:spPr>
          <p:txBody>
            <a:bodyPr/>
            <a:lstStyle/>
            <a:p>
              <a:endParaRPr lang="en-IN"/>
            </a:p>
          </p:txBody>
        </p:sp>
        <p:sp>
          <p:nvSpPr>
            <p:cNvPr id="18" name="TextBox 18"/>
            <p:cNvSpPr txBox="1"/>
            <p:nvPr/>
          </p:nvSpPr>
          <p:spPr>
            <a:xfrm>
              <a:off x="0" y="-38100"/>
              <a:ext cx="2932789" cy="290379"/>
            </a:xfrm>
            <a:prstGeom prst="rect">
              <a:avLst/>
            </a:prstGeom>
          </p:spPr>
          <p:txBody>
            <a:bodyPr lIns="50800" tIns="50800" rIns="50800" bIns="50800" rtlCol="0" anchor="ctr"/>
            <a:lstStyle/>
            <a:p>
              <a:pPr algn="ctr">
                <a:lnSpc>
                  <a:spcPts val="2939"/>
                </a:lnSpc>
              </a:pPr>
              <a:r>
                <a:rPr lang="en-US" sz="2099" b="1">
                  <a:solidFill>
                    <a:srgbClr val="013263"/>
                  </a:solidFill>
                  <a:latin typeface="Canva Sans Bold"/>
                  <a:ea typeface="Canva Sans Bold"/>
                  <a:cs typeface="Canva Sans Bold"/>
                  <a:sym typeface="Canva Sans Bold"/>
                </a:rPr>
                <a:t>4.Who are the top 5 bowlers based on runs conceded per over (economy rate)?</a:t>
              </a:r>
            </a:p>
            <a:p>
              <a:pPr algn="ctr">
                <a:lnSpc>
                  <a:spcPts val="2939"/>
                </a:lnSpc>
              </a:pPr>
              <a:endParaRPr lang="en-US" sz="2099" b="1">
                <a:solidFill>
                  <a:srgbClr val="013263"/>
                </a:solidFill>
                <a:latin typeface="Canva Sans Bold"/>
                <a:ea typeface="Canva Sans Bold"/>
                <a:cs typeface="Canva Sans Bold"/>
                <a:sym typeface="Canva Sans Bold"/>
              </a:endParaRPr>
            </a:p>
          </p:txBody>
        </p:sp>
      </p:grpSp>
      <p:sp>
        <p:nvSpPr>
          <p:cNvPr id="19" name="Freeform 19"/>
          <p:cNvSpPr/>
          <p:nvPr/>
        </p:nvSpPr>
        <p:spPr>
          <a:xfrm>
            <a:off x="7937894" y="2373587"/>
            <a:ext cx="9771335" cy="7769332"/>
          </a:xfrm>
          <a:custGeom>
            <a:avLst/>
            <a:gdLst/>
            <a:ahLst/>
            <a:cxnLst/>
            <a:rect l="l" t="t" r="r" b="b"/>
            <a:pathLst>
              <a:path w="9771335" h="7769332">
                <a:moveTo>
                  <a:pt x="0" y="0"/>
                </a:moveTo>
                <a:lnTo>
                  <a:pt x="9771335" y="0"/>
                </a:lnTo>
                <a:lnTo>
                  <a:pt x="9771335" y="7769331"/>
                </a:lnTo>
                <a:lnTo>
                  <a:pt x="0" y="7769331"/>
                </a:lnTo>
                <a:lnTo>
                  <a:pt x="0" y="0"/>
                </a:lnTo>
                <a:close/>
              </a:path>
            </a:pathLst>
          </a:custGeom>
          <a:blipFill>
            <a:blip r:embed="rId6"/>
            <a:stretch>
              <a:fillRect t="-276" b="-276"/>
            </a:stretch>
          </a:blipFill>
        </p:spPr>
        <p:txBody>
          <a:bodyPr/>
          <a:lstStyle/>
          <a:p>
            <a:endParaRPr lang="en-IN"/>
          </a:p>
        </p:txBody>
      </p:sp>
      <p:sp>
        <p:nvSpPr>
          <p:cNvPr id="20" name="Freeform 20"/>
          <p:cNvSpPr/>
          <p:nvPr/>
        </p:nvSpPr>
        <p:spPr>
          <a:xfrm>
            <a:off x="15283331" y="-182012"/>
            <a:ext cx="2425897" cy="1328179"/>
          </a:xfrm>
          <a:custGeom>
            <a:avLst/>
            <a:gdLst/>
            <a:ahLst/>
            <a:cxnLst/>
            <a:rect l="l" t="t" r="r" b="b"/>
            <a:pathLst>
              <a:path w="2425897" h="1328179">
                <a:moveTo>
                  <a:pt x="0" y="0"/>
                </a:moveTo>
                <a:lnTo>
                  <a:pt x="2425898" y="0"/>
                </a:lnTo>
                <a:lnTo>
                  <a:pt x="2425898" y="1328178"/>
                </a:lnTo>
                <a:lnTo>
                  <a:pt x="0" y="13281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1" name="Freeform 21"/>
          <p:cNvSpPr/>
          <p:nvPr/>
        </p:nvSpPr>
        <p:spPr>
          <a:xfrm>
            <a:off x="1976134" y="8514332"/>
            <a:ext cx="1662307" cy="1523088"/>
          </a:xfrm>
          <a:custGeom>
            <a:avLst/>
            <a:gdLst/>
            <a:ahLst/>
            <a:cxnLst/>
            <a:rect l="l" t="t" r="r" b="b"/>
            <a:pathLst>
              <a:path w="1662307" h="1523088">
                <a:moveTo>
                  <a:pt x="0" y="0"/>
                </a:moveTo>
                <a:lnTo>
                  <a:pt x="1662307" y="0"/>
                </a:lnTo>
                <a:lnTo>
                  <a:pt x="1662307" y="1523089"/>
                </a:lnTo>
                <a:lnTo>
                  <a:pt x="0" y="1523089"/>
                </a:lnTo>
                <a:lnTo>
                  <a:pt x="0" y="0"/>
                </a:lnTo>
                <a:close/>
              </a:path>
            </a:pathLst>
          </a:custGeom>
          <a:blipFill>
            <a:blip r:embed="rId9">
              <a:alphaModFix amt="27000"/>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2" name="Freeform 22"/>
          <p:cNvSpPr/>
          <p:nvPr/>
        </p:nvSpPr>
        <p:spPr>
          <a:xfrm>
            <a:off x="5111165" y="7461765"/>
            <a:ext cx="2669074" cy="2575656"/>
          </a:xfrm>
          <a:custGeom>
            <a:avLst/>
            <a:gdLst/>
            <a:ahLst/>
            <a:cxnLst/>
            <a:rect l="l" t="t" r="r" b="b"/>
            <a:pathLst>
              <a:path w="2669074" h="2575656">
                <a:moveTo>
                  <a:pt x="0" y="0"/>
                </a:moveTo>
                <a:lnTo>
                  <a:pt x="2669073" y="0"/>
                </a:lnTo>
                <a:lnTo>
                  <a:pt x="2669073" y="2575656"/>
                </a:lnTo>
                <a:lnTo>
                  <a:pt x="0" y="2575656"/>
                </a:lnTo>
                <a:lnTo>
                  <a:pt x="0" y="0"/>
                </a:lnTo>
                <a:close/>
              </a:path>
            </a:pathLst>
          </a:custGeom>
          <a:blipFill>
            <a:blip r:embed="rId11">
              <a:alphaModFix amt="57000"/>
              <a:extLst>
                <a:ext uri="{96DAC541-7B7A-43D3-8B79-37D633B846F1}">
                  <asvg:svgBlip xmlns:asvg="http://schemas.microsoft.com/office/drawing/2016/SVG/main" r:embed="rId12"/>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13557754" y="59728"/>
            <a:ext cx="4492424" cy="2605318"/>
            <a:chOff x="0" y="0"/>
            <a:chExt cx="1569221" cy="910048"/>
          </a:xfrm>
        </p:grpSpPr>
        <p:sp>
          <p:nvSpPr>
            <p:cNvPr id="3" name="Freeform 3"/>
            <p:cNvSpPr/>
            <p:nvPr/>
          </p:nvSpPr>
          <p:spPr>
            <a:xfrm>
              <a:off x="0" y="0"/>
              <a:ext cx="1569221" cy="910048"/>
            </a:xfrm>
            <a:custGeom>
              <a:avLst/>
              <a:gdLst/>
              <a:ahLst/>
              <a:cxnLst/>
              <a:rect l="l" t="t" r="r" b="b"/>
              <a:pathLst>
                <a:path w="1569221" h="910048">
                  <a:moveTo>
                    <a:pt x="86166" y="0"/>
                  </a:moveTo>
                  <a:lnTo>
                    <a:pt x="1483055" y="0"/>
                  </a:lnTo>
                  <a:cubicBezTo>
                    <a:pt x="1530643" y="0"/>
                    <a:pt x="1569221" y="38578"/>
                    <a:pt x="1569221" y="86166"/>
                  </a:cubicBezTo>
                  <a:lnTo>
                    <a:pt x="1569221" y="823882"/>
                  </a:lnTo>
                  <a:cubicBezTo>
                    <a:pt x="1569221" y="846734"/>
                    <a:pt x="1560143" y="868651"/>
                    <a:pt x="1543984" y="884810"/>
                  </a:cubicBezTo>
                  <a:cubicBezTo>
                    <a:pt x="1527825" y="900970"/>
                    <a:pt x="1505908" y="910048"/>
                    <a:pt x="1483055" y="910048"/>
                  </a:cubicBezTo>
                  <a:lnTo>
                    <a:pt x="86166" y="910048"/>
                  </a:lnTo>
                  <a:cubicBezTo>
                    <a:pt x="38578" y="910048"/>
                    <a:pt x="0" y="871470"/>
                    <a:pt x="0" y="823882"/>
                  </a:cubicBezTo>
                  <a:lnTo>
                    <a:pt x="0" y="86166"/>
                  </a:lnTo>
                  <a:cubicBezTo>
                    <a:pt x="0" y="38578"/>
                    <a:pt x="38578" y="0"/>
                    <a:pt x="86166" y="0"/>
                  </a:cubicBezTo>
                  <a:close/>
                </a:path>
              </a:pathLst>
            </a:custGeom>
            <a:blipFill>
              <a:blip r:embed="rId2"/>
              <a:stretch>
                <a:fillRect l="-1549" r="-1549"/>
              </a:stretch>
            </a:blipFill>
            <a:ln w="19050" cap="rnd">
              <a:solidFill>
                <a:srgbClr val="013263"/>
              </a:solidFill>
              <a:prstDash val="solid"/>
              <a:round/>
            </a:ln>
          </p:spPr>
          <p:txBody>
            <a:bodyPr/>
            <a:lstStyle/>
            <a:p>
              <a:endParaRPr lang="en-IN"/>
            </a:p>
          </p:txBody>
        </p:sp>
      </p:grpSp>
      <p:grpSp>
        <p:nvGrpSpPr>
          <p:cNvPr id="4" name="Group 4"/>
          <p:cNvGrpSpPr/>
          <p:nvPr/>
        </p:nvGrpSpPr>
        <p:grpSpPr>
          <a:xfrm>
            <a:off x="0" y="59728"/>
            <a:ext cx="9586747" cy="1188643"/>
            <a:chOff x="0" y="0"/>
            <a:chExt cx="2524905" cy="313058"/>
          </a:xfrm>
        </p:grpSpPr>
        <p:sp>
          <p:nvSpPr>
            <p:cNvPr id="5" name="Freeform 5"/>
            <p:cNvSpPr/>
            <p:nvPr/>
          </p:nvSpPr>
          <p:spPr>
            <a:xfrm>
              <a:off x="0" y="0"/>
              <a:ext cx="2524905" cy="313058"/>
            </a:xfrm>
            <a:custGeom>
              <a:avLst/>
              <a:gdLst/>
              <a:ahLst/>
              <a:cxnLst/>
              <a:rect l="l" t="t" r="r" b="b"/>
              <a:pathLst>
                <a:path w="2524905" h="313058">
                  <a:moveTo>
                    <a:pt x="41993" y="0"/>
                  </a:moveTo>
                  <a:lnTo>
                    <a:pt x="2482911" y="0"/>
                  </a:lnTo>
                  <a:cubicBezTo>
                    <a:pt x="2494049" y="0"/>
                    <a:pt x="2504730" y="4424"/>
                    <a:pt x="2512605" y="12300"/>
                  </a:cubicBezTo>
                  <a:cubicBezTo>
                    <a:pt x="2520480" y="20175"/>
                    <a:pt x="2524905" y="30856"/>
                    <a:pt x="2524905" y="41993"/>
                  </a:cubicBezTo>
                  <a:lnTo>
                    <a:pt x="2524905" y="271065"/>
                  </a:lnTo>
                  <a:cubicBezTo>
                    <a:pt x="2524905" y="282202"/>
                    <a:pt x="2520480" y="292883"/>
                    <a:pt x="2512605" y="300759"/>
                  </a:cubicBezTo>
                  <a:cubicBezTo>
                    <a:pt x="2504730" y="308634"/>
                    <a:pt x="2494049" y="313058"/>
                    <a:pt x="2482911" y="313058"/>
                  </a:cubicBezTo>
                  <a:lnTo>
                    <a:pt x="41993" y="313058"/>
                  </a:lnTo>
                  <a:cubicBezTo>
                    <a:pt x="30856" y="313058"/>
                    <a:pt x="20175" y="308634"/>
                    <a:pt x="12300" y="300759"/>
                  </a:cubicBezTo>
                  <a:cubicBezTo>
                    <a:pt x="4424" y="292883"/>
                    <a:pt x="0" y="282202"/>
                    <a:pt x="0" y="271065"/>
                  </a:cubicBezTo>
                  <a:lnTo>
                    <a:pt x="0" y="41993"/>
                  </a:lnTo>
                  <a:cubicBezTo>
                    <a:pt x="0" y="30856"/>
                    <a:pt x="4424" y="20175"/>
                    <a:pt x="12300" y="12300"/>
                  </a:cubicBezTo>
                  <a:cubicBezTo>
                    <a:pt x="20175" y="4424"/>
                    <a:pt x="30856" y="0"/>
                    <a:pt x="41993" y="0"/>
                  </a:cubicBezTo>
                  <a:close/>
                </a:path>
              </a:pathLst>
            </a:custGeom>
            <a:solidFill>
              <a:srgbClr val="FFFFFF"/>
            </a:solidFill>
          </p:spPr>
          <p:txBody>
            <a:bodyPr/>
            <a:lstStyle/>
            <a:p>
              <a:endParaRPr lang="en-IN"/>
            </a:p>
          </p:txBody>
        </p:sp>
        <p:sp>
          <p:nvSpPr>
            <p:cNvPr id="6" name="TextBox 6"/>
            <p:cNvSpPr txBox="1"/>
            <p:nvPr/>
          </p:nvSpPr>
          <p:spPr>
            <a:xfrm>
              <a:off x="0" y="-38100"/>
              <a:ext cx="2524905" cy="35115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87041" y="1797889"/>
            <a:ext cx="6803039" cy="7460411"/>
          </a:xfrm>
          <a:custGeom>
            <a:avLst/>
            <a:gdLst/>
            <a:ahLst/>
            <a:cxnLst/>
            <a:rect l="l" t="t" r="r" b="b"/>
            <a:pathLst>
              <a:path w="6803039" h="7460411">
                <a:moveTo>
                  <a:pt x="0" y="0"/>
                </a:moveTo>
                <a:lnTo>
                  <a:pt x="6803039" y="0"/>
                </a:lnTo>
                <a:lnTo>
                  <a:pt x="6803039" y="7460411"/>
                </a:lnTo>
                <a:lnTo>
                  <a:pt x="0" y="7460411"/>
                </a:lnTo>
                <a:lnTo>
                  <a:pt x="0" y="0"/>
                </a:lnTo>
                <a:close/>
              </a:path>
            </a:pathLst>
          </a:custGeom>
          <a:blipFill>
            <a:blip r:embed="rId3"/>
            <a:stretch>
              <a:fillRect/>
            </a:stretch>
          </a:blipFill>
        </p:spPr>
        <p:txBody>
          <a:bodyPr/>
          <a:lstStyle/>
          <a:p>
            <a:endParaRPr lang="en-IN"/>
          </a:p>
        </p:txBody>
      </p:sp>
      <p:grpSp>
        <p:nvGrpSpPr>
          <p:cNvPr id="8" name="Group 8"/>
          <p:cNvGrpSpPr/>
          <p:nvPr/>
        </p:nvGrpSpPr>
        <p:grpSpPr>
          <a:xfrm>
            <a:off x="7600950" y="2772847"/>
            <a:ext cx="10449228" cy="873624"/>
            <a:chOff x="0" y="0"/>
            <a:chExt cx="2752060" cy="230090"/>
          </a:xfrm>
        </p:grpSpPr>
        <p:sp>
          <p:nvSpPr>
            <p:cNvPr id="9" name="Freeform 9"/>
            <p:cNvSpPr/>
            <p:nvPr/>
          </p:nvSpPr>
          <p:spPr>
            <a:xfrm>
              <a:off x="0" y="0"/>
              <a:ext cx="2752060" cy="230090"/>
            </a:xfrm>
            <a:custGeom>
              <a:avLst/>
              <a:gdLst/>
              <a:ahLst/>
              <a:cxnLst/>
              <a:rect l="l" t="t" r="r" b="b"/>
              <a:pathLst>
                <a:path w="2752060" h="230090">
                  <a:moveTo>
                    <a:pt x="34082" y="0"/>
                  </a:moveTo>
                  <a:lnTo>
                    <a:pt x="2717978" y="0"/>
                  </a:lnTo>
                  <a:cubicBezTo>
                    <a:pt x="2736801" y="0"/>
                    <a:pt x="2752060" y="15259"/>
                    <a:pt x="2752060" y="34082"/>
                  </a:cubicBezTo>
                  <a:lnTo>
                    <a:pt x="2752060" y="196009"/>
                  </a:lnTo>
                  <a:cubicBezTo>
                    <a:pt x="2752060" y="214831"/>
                    <a:pt x="2736801" y="230090"/>
                    <a:pt x="2717978" y="230090"/>
                  </a:cubicBezTo>
                  <a:lnTo>
                    <a:pt x="34082" y="230090"/>
                  </a:lnTo>
                  <a:cubicBezTo>
                    <a:pt x="15259" y="230090"/>
                    <a:pt x="0" y="214831"/>
                    <a:pt x="0" y="196009"/>
                  </a:cubicBezTo>
                  <a:lnTo>
                    <a:pt x="0" y="34082"/>
                  </a:lnTo>
                  <a:cubicBezTo>
                    <a:pt x="0" y="15259"/>
                    <a:pt x="15259" y="0"/>
                    <a:pt x="34082" y="0"/>
                  </a:cubicBezTo>
                  <a:close/>
                </a:path>
              </a:pathLst>
            </a:custGeom>
            <a:solidFill>
              <a:srgbClr val="FFFFFF"/>
            </a:solidFill>
          </p:spPr>
          <p:txBody>
            <a:bodyPr/>
            <a:lstStyle/>
            <a:p>
              <a:endParaRPr lang="en-IN"/>
            </a:p>
          </p:txBody>
        </p:sp>
        <p:sp>
          <p:nvSpPr>
            <p:cNvPr id="10" name="TextBox 10"/>
            <p:cNvSpPr txBox="1"/>
            <p:nvPr/>
          </p:nvSpPr>
          <p:spPr>
            <a:xfrm>
              <a:off x="0" y="-38100"/>
              <a:ext cx="2752060" cy="268190"/>
            </a:xfrm>
            <a:prstGeom prst="rect">
              <a:avLst/>
            </a:prstGeom>
          </p:spPr>
          <p:txBody>
            <a:bodyPr lIns="50800" tIns="50800" rIns="50800" bIns="50800" rtlCol="0" anchor="ctr"/>
            <a:lstStyle/>
            <a:p>
              <a:pPr algn="ctr">
                <a:lnSpc>
                  <a:spcPts val="3359"/>
                </a:lnSpc>
              </a:pPr>
              <a:r>
                <a:rPr lang="en-US" sz="2399" b="1">
                  <a:solidFill>
                    <a:srgbClr val="000000"/>
                  </a:solidFill>
                  <a:latin typeface="Canva Sans Bold"/>
                  <a:ea typeface="Canva Sans Bold"/>
                  <a:cs typeface="Canva Sans Bold"/>
                  <a:sym typeface="Canva Sans Bold"/>
                </a:rPr>
                <a:t>6.Which bowling team has taken part in the most overs?</a:t>
              </a:r>
            </a:p>
            <a:p>
              <a:pPr algn="ctr">
                <a:lnSpc>
                  <a:spcPts val="2659"/>
                </a:lnSpc>
              </a:pPr>
              <a:endParaRPr lang="en-US" sz="2399" b="1">
                <a:solidFill>
                  <a:srgbClr val="000000"/>
                </a:solidFill>
                <a:latin typeface="Canva Sans Bold"/>
                <a:ea typeface="Canva Sans Bold"/>
                <a:cs typeface="Canva Sans Bold"/>
                <a:sym typeface="Canva Sans Bold"/>
              </a:endParaRPr>
            </a:p>
          </p:txBody>
        </p:sp>
      </p:grpSp>
      <p:sp>
        <p:nvSpPr>
          <p:cNvPr id="11" name="Freeform 11"/>
          <p:cNvSpPr/>
          <p:nvPr/>
        </p:nvSpPr>
        <p:spPr>
          <a:xfrm>
            <a:off x="7971650" y="3751246"/>
            <a:ext cx="9522175" cy="6059044"/>
          </a:xfrm>
          <a:custGeom>
            <a:avLst/>
            <a:gdLst/>
            <a:ahLst/>
            <a:cxnLst/>
            <a:rect l="l" t="t" r="r" b="b"/>
            <a:pathLst>
              <a:path w="9522175" h="6059044">
                <a:moveTo>
                  <a:pt x="0" y="0"/>
                </a:moveTo>
                <a:lnTo>
                  <a:pt x="9522175" y="0"/>
                </a:lnTo>
                <a:lnTo>
                  <a:pt x="9522175" y="6059044"/>
                </a:lnTo>
                <a:lnTo>
                  <a:pt x="0" y="6059044"/>
                </a:lnTo>
                <a:lnTo>
                  <a:pt x="0" y="0"/>
                </a:lnTo>
                <a:close/>
              </a:path>
            </a:pathLst>
          </a:custGeom>
          <a:blipFill>
            <a:blip r:embed="rId4"/>
            <a:stretch>
              <a:fillRect t="-8230" b="-8230"/>
            </a:stretch>
          </a:blipFill>
        </p:spPr>
        <p:txBody>
          <a:bodyPr/>
          <a:lstStyle/>
          <a:p>
            <a:endParaRPr lang="en-IN"/>
          </a:p>
        </p:txBody>
      </p:sp>
      <p:sp>
        <p:nvSpPr>
          <p:cNvPr id="12" name="Freeform 12"/>
          <p:cNvSpPr/>
          <p:nvPr/>
        </p:nvSpPr>
        <p:spPr>
          <a:xfrm>
            <a:off x="11149959" y="310851"/>
            <a:ext cx="2103071" cy="2103071"/>
          </a:xfrm>
          <a:custGeom>
            <a:avLst/>
            <a:gdLst/>
            <a:ahLst/>
            <a:cxnLst/>
            <a:rect l="l" t="t" r="r" b="b"/>
            <a:pathLst>
              <a:path w="2103071" h="2103071">
                <a:moveTo>
                  <a:pt x="0" y="0"/>
                </a:moveTo>
                <a:lnTo>
                  <a:pt x="2103071" y="0"/>
                </a:lnTo>
                <a:lnTo>
                  <a:pt x="2103071" y="2103072"/>
                </a:lnTo>
                <a:lnTo>
                  <a:pt x="0" y="2103072"/>
                </a:lnTo>
                <a:lnTo>
                  <a:pt x="0" y="0"/>
                </a:lnTo>
                <a:close/>
              </a:path>
            </a:pathLst>
          </a:custGeom>
          <a:blipFill>
            <a:blip r:embed="rId5"/>
            <a:stretch>
              <a:fillRect/>
            </a:stretch>
          </a:blipFill>
        </p:spPr>
        <p:txBody>
          <a:bodyPr/>
          <a:lstStyle/>
          <a:p>
            <a:endParaRPr lang="en-IN"/>
          </a:p>
        </p:txBody>
      </p:sp>
      <p:sp>
        <p:nvSpPr>
          <p:cNvPr id="13" name="Freeform 13"/>
          <p:cNvSpPr/>
          <p:nvPr/>
        </p:nvSpPr>
        <p:spPr>
          <a:xfrm>
            <a:off x="8866879" y="1362387"/>
            <a:ext cx="1069029" cy="1305685"/>
          </a:xfrm>
          <a:custGeom>
            <a:avLst/>
            <a:gdLst/>
            <a:ahLst/>
            <a:cxnLst/>
            <a:rect l="l" t="t" r="r" b="b"/>
            <a:pathLst>
              <a:path w="1069029" h="1305685">
                <a:moveTo>
                  <a:pt x="0" y="0"/>
                </a:moveTo>
                <a:lnTo>
                  <a:pt x="1069029" y="0"/>
                </a:lnTo>
                <a:lnTo>
                  <a:pt x="1069029" y="1305685"/>
                </a:lnTo>
                <a:lnTo>
                  <a:pt x="0" y="13056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990080" y="1362387"/>
            <a:ext cx="1802214" cy="1536388"/>
          </a:xfrm>
          <a:custGeom>
            <a:avLst/>
            <a:gdLst/>
            <a:ahLst/>
            <a:cxnLst/>
            <a:rect l="l" t="t" r="r" b="b"/>
            <a:pathLst>
              <a:path w="1802214" h="1536388">
                <a:moveTo>
                  <a:pt x="0" y="0"/>
                </a:moveTo>
                <a:lnTo>
                  <a:pt x="1802214" y="0"/>
                </a:lnTo>
                <a:lnTo>
                  <a:pt x="1802214" y="1536388"/>
                </a:lnTo>
                <a:lnTo>
                  <a:pt x="0" y="1536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5" name="TextBox 15"/>
          <p:cNvSpPr txBox="1"/>
          <p:nvPr/>
        </p:nvSpPr>
        <p:spPr>
          <a:xfrm>
            <a:off x="376685" y="419099"/>
            <a:ext cx="8767315"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Canva Sans Bold"/>
                <a:ea typeface="Canva Sans Bold"/>
                <a:cs typeface="Canva Sans Bold"/>
                <a:sym typeface="Canva Sans Bold"/>
              </a:rPr>
              <a:t>5.Which batsman has faced the most balls?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3263"/>
        </a:solidFill>
        <a:effectLst/>
      </p:bgPr>
    </p:bg>
    <p:spTree>
      <p:nvGrpSpPr>
        <p:cNvPr id="1" name=""/>
        <p:cNvGrpSpPr/>
        <p:nvPr/>
      </p:nvGrpSpPr>
      <p:grpSpPr>
        <a:xfrm>
          <a:off x="0" y="0"/>
          <a:ext cx="0" cy="0"/>
          <a:chOff x="0" y="0"/>
          <a:chExt cx="0" cy="0"/>
        </a:xfrm>
      </p:grpSpPr>
      <p:grpSp>
        <p:nvGrpSpPr>
          <p:cNvPr id="2" name="Group 2"/>
          <p:cNvGrpSpPr/>
          <p:nvPr/>
        </p:nvGrpSpPr>
        <p:grpSpPr>
          <a:xfrm>
            <a:off x="-32853" y="408283"/>
            <a:ext cx="13624025" cy="951832"/>
            <a:chOff x="0" y="0"/>
            <a:chExt cx="3588221" cy="250688"/>
          </a:xfrm>
        </p:grpSpPr>
        <p:sp>
          <p:nvSpPr>
            <p:cNvPr id="3" name="Freeform 3"/>
            <p:cNvSpPr/>
            <p:nvPr/>
          </p:nvSpPr>
          <p:spPr>
            <a:xfrm>
              <a:off x="0" y="0"/>
              <a:ext cx="3588221" cy="250688"/>
            </a:xfrm>
            <a:custGeom>
              <a:avLst/>
              <a:gdLst/>
              <a:ahLst/>
              <a:cxnLst/>
              <a:rect l="l" t="t" r="r" b="b"/>
              <a:pathLst>
                <a:path w="3588221" h="250688">
                  <a:moveTo>
                    <a:pt x="29549" y="0"/>
                  </a:moveTo>
                  <a:lnTo>
                    <a:pt x="3558671" y="0"/>
                  </a:lnTo>
                  <a:cubicBezTo>
                    <a:pt x="3566508" y="0"/>
                    <a:pt x="3574024" y="3113"/>
                    <a:pt x="3579566" y="8655"/>
                  </a:cubicBezTo>
                  <a:cubicBezTo>
                    <a:pt x="3585107" y="14196"/>
                    <a:pt x="3588221" y="21712"/>
                    <a:pt x="3588221" y="29549"/>
                  </a:cubicBezTo>
                  <a:lnTo>
                    <a:pt x="3588221" y="221139"/>
                  </a:lnTo>
                  <a:cubicBezTo>
                    <a:pt x="3588221" y="228976"/>
                    <a:pt x="3585107" y="236492"/>
                    <a:pt x="3579566" y="242033"/>
                  </a:cubicBezTo>
                  <a:cubicBezTo>
                    <a:pt x="3574024" y="247575"/>
                    <a:pt x="3566508" y="250688"/>
                    <a:pt x="3558671" y="250688"/>
                  </a:cubicBezTo>
                  <a:lnTo>
                    <a:pt x="29549" y="250688"/>
                  </a:lnTo>
                  <a:cubicBezTo>
                    <a:pt x="21712" y="250688"/>
                    <a:pt x="14196" y="247575"/>
                    <a:pt x="8655" y="242033"/>
                  </a:cubicBezTo>
                  <a:cubicBezTo>
                    <a:pt x="3113" y="236492"/>
                    <a:pt x="0" y="228976"/>
                    <a:pt x="0" y="221139"/>
                  </a:cubicBezTo>
                  <a:lnTo>
                    <a:pt x="0" y="29549"/>
                  </a:lnTo>
                  <a:cubicBezTo>
                    <a:pt x="0" y="21712"/>
                    <a:pt x="3113" y="14196"/>
                    <a:pt x="8655" y="8655"/>
                  </a:cubicBezTo>
                  <a:cubicBezTo>
                    <a:pt x="14196" y="3113"/>
                    <a:pt x="21712" y="0"/>
                    <a:pt x="29549" y="0"/>
                  </a:cubicBezTo>
                  <a:close/>
                </a:path>
              </a:pathLst>
            </a:custGeom>
            <a:solidFill>
              <a:srgbClr val="FFFFFF"/>
            </a:solidFill>
          </p:spPr>
          <p:txBody>
            <a:bodyPr/>
            <a:lstStyle/>
            <a:p>
              <a:endParaRPr lang="en-IN"/>
            </a:p>
          </p:txBody>
        </p:sp>
        <p:sp>
          <p:nvSpPr>
            <p:cNvPr id="4" name="TextBox 4"/>
            <p:cNvSpPr txBox="1"/>
            <p:nvPr/>
          </p:nvSpPr>
          <p:spPr>
            <a:xfrm>
              <a:off x="0" y="-38100"/>
              <a:ext cx="3588221" cy="288788"/>
            </a:xfrm>
            <a:prstGeom prst="rect">
              <a:avLst/>
            </a:prstGeom>
          </p:spPr>
          <p:txBody>
            <a:bodyPr lIns="50800" tIns="50800" rIns="50800" bIns="50800" rtlCol="0" anchor="ctr"/>
            <a:lstStyle/>
            <a:p>
              <a:pPr algn="ctr">
                <a:lnSpc>
                  <a:spcPts val="3359"/>
                </a:lnSpc>
              </a:pPr>
              <a:r>
                <a:rPr lang="en-US" sz="2399" b="1">
                  <a:solidFill>
                    <a:srgbClr val="000000"/>
                  </a:solidFill>
                  <a:latin typeface="Canva Sans Bold"/>
                  <a:ea typeface="Canva Sans Bold"/>
                  <a:cs typeface="Canva Sans Bold"/>
                  <a:sym typeface="Canva Sans Bold"/>
                </a:rPr>
                <a:t>7.What is the average number of runs scored per ball by each batsman?</a:t>
              </a:r>
            </a:p>
            <a:p>
              <a:pPr algn="ctr">
                <a:lnSpc>
                  <a:spcPts val="3079"/>
                </a:lnSpc>
                <a:spcBef>
                  <a:spcPct val="0"/>
                </a:spcBef>
              </a:pPr>
              <a:endParaRPr lang="en-US" sz="2399" b="1">
                <a:solidFill>
                  <a:srgbClr val="000000"/>
                </a:solidFill>
                <a:latin typeface="Canva Sans Bold"/>
                <a:ea typeface="Canva Sans Bold"/>
                <a:cs typeface="Canva Sans Bold"/>
                <a:sym typeface="Canva Sans Bold"/>
              </a:endParaRPr>
            </a:p>
          </p:txBody>
        </p:sp>
      </p:grpSp>
      <p:sp>
        <p:nvSpPr>
          <p:cNvPr id="5" name="Freeform 5"/>
          <p:cNvSpPr/>
          <p:nvPr/>
        </p:nvSpPr>
        <p:spPr>
          <a:xfrm>
            <a:off x="140862" y="1507616"/>
            <a:ext cx="8226321" cy="4630767"/>
          </a:xfrm>
          <a:custGeom>
            <a:avLst/>
            <a:gdLst/>
            <a:ahLst/>
            <a:cxnLst/>
            <a:rect l="l" t="t" r="r" b="b"/>
            <a:pathLst>
              <a:path w="8226321" h="4630767">
                <a:moveTo>
                  <a:pt x="0" y="0"/>
                </a:moveTo>
                <a:lnTo>
                  <a:pt x="8226320" y="0"/>
                </a:lnTo>
                <a:lnTo>
                  <a:pt x="8226320" y="4630766"/>
                </a:lnTo>
                <a:lnTo>
                  <a:pt x="0" y="4630766"/>
                </a:lnTo>
                <a:lnTo>
                  <a:pt x="0" y="0"/>
                </a:lnTo>
                <a:close/>
              </a:path>
            </a:pathLst>
          </a:custGeom>
          <a:blipFill>
            <a:blip r:embed="rId2"/>
            <a:stretch>
              <a:fillRect l="-3073" r="-4962" b="-1727"/>
            </a:stretch>
          </a:blipFill>
        </p:spPr>
        <p:txBody>
          <a:bodyPr/>
          <a:lstStyle/>
          <a:p>
            <a:endParaRPr lang="en-IN"/>
          </a:p>
        </p:txBody>
      </p:sp>
      <p:grpSp>
        <p:nvGrpSpPr>
          <p:cNvPr id="6" name="Group 6"/>
          <p:cNvGrpSpPr/>
          <p:nvPr/>
        </p:nvGrpSpPr>
        <p:grpSpPr>
          <a:xfrm>
            <a:off x="8543269" y="2242557"/>
            <a:ext cx="9692003" cy="1382821"/>
            <a:chOff x="0" y="0"/>
            <a:chExt cx="2552626" cy="364200"/>
          </a:xfrm>
        </p:grpSpPr>
        <p:sp>
          <p:nvSpPr>
            <p:cNvPr id="7" name="Freeform 7"/>
            <p:cNvSpPr/>
            <p:nvPr/>
          </p:nvSpPr>
          <p:spPr>
            <a:xfrm>
              <a:off x="0" y="0"/>
              <a:ext cx="2552626" cy="364200"/>
            </a:xfrm>
            <a:custGeom>
              <a:avLst/>
              <a:gdLst/>
              <a:ahLst/>
              <a:cxnLst/>
              <a:rect l="l" t="t" r="r" b="b"/>
              <a:pathLst>
                <a:path w="2552626" h="364200">
                  <a:moveTo>
                    <a:pt x="47129" y="0"/>
                  </a:moveTo>
                  <a:lnTo>
                    <a:pt x="2505497" y="0"/>
                  </a:lnTo>
                  <a:cubicBezTo>
                    <a:pt x="2517997" y="0"/>
                    <a:pt x="2529984" y="4965"/>
                    <a:pt x="2538823" y="13804"/>
                  </a:cubicBezTo>
                  <a:cubicBezTo>
                    <a:pt x="2547661" y="22642"/>
                    <a:pt x="2552626" y="34630"/>
                    <a:pt x="2552626" y="47129"/>
                  </a:cubicBezTo>
                  <a:lnTo>
                    <a:pt x="2552626" y="317071"/>
                  </a:lnTo>
                  <a:cubicBezTo>
                    <a:pt x="2552626" y="329570"/>
                    <a:pt x="2547661" y="341558"/>
                    <a:pt x="2538823" y="350396"/>
                  </a:cubicBezTo>
                  <a:cubicBezTo>
                    <a:pt x="2529984" y="359235"/>
                    <a:pt x="2517997" y="364200"/>
                    <a:pt x="2505497" y="364200"/>
                  </a:cubicBezTo>
                  <a:lnTo>
                    <a:pt x="47129" y="364200"/>
                  </a:lnTo>
                  <a:cubicBezTo>
                    <a:pt x="34630" y="364200"/>
                    <a:pt x="22642" y="359235"/>
                    <a:pt x="13804" y="350396"/>
                  </a:cubicBezTo>
                  <a:cubicBezTo>
                    <a:pt x="4965" y="341558"/>
                    <a:pt x="0" y="329570"/>
                    <a:pt x="0" y="317071"/>
                  </a:cubicBezTo>
                  <a:lnTo>
                    <a:pt x="0" y="47129"/>
                  </a:lnTo>
                  <a:cubicBezTo>
                    <a:pt x="0" y="34630"/>
                    <a:pt x="4965" y="22642"/>
                    <a:pt x="13804" y="13804"/>
                  </a:cubicBezTo>
                  <a:cubicBezTo>
                    <a:pt x="22642" y="4965"/>
                    <a:pt x="34630" y="0"/>
                    <a:pt x="47129" y="0"/>
                  </a:cubicBezTo>
                  <a:close/>
                </a:path>
              </a:pathLst>
            </a:custGeom>
            <a:solidFill>
              <a:srgbClr val="FFFFFF"/>
            </a:solidFill>
          </p:spPr>
          <p:txBody>
            <a:bodyPr/>
            <a:lstStyle/>
            <a:p>
              <a:endParaRPr lang="en-IN"/>
            </a:p>
          </p:txBody>
        </p:sp>
        <p:sp>
          <p:nvSpPr>
            <p:cNvPr id="8" name="TextBox 8"/>
            <p:cNvSpPr txBox="1"/>
            <p:nvPr/>
          </p:nvSpPr>
          <p:spPr>
            <a:xfrm>
              <a:off x="0" y="-38100"/>
              <a:ext cx="2552626" cy="402300"/>
            </a:xfrm>
            <a:prstGeom prst="rect">
              <a:avLst/>
            </a:prstGeom>
          </p:spPr>
          <p:txBody>
            <a:bodyPr lIns="50800" tIns="50800" rIns="50800" bIns="50800" rtlCol="0" anchor="ctr"/>
            <a:lstStyle/>
            <a:p>
              <a:pPr algn="ctr">
                <a:lnSpc>
                  <a:spcPts val="3359"/>
                </a:lnSpc>
              </a:pPr>
              <a:r>
                <a:rPr lang="en-US" sz="2399" b="1">
                  <a:solidFill>
                    <a:srgbClr val="000000"/>
                  </a:solidFill>
                  <a:latin typeface="Canva Sans Bold"/>
                  <a:ea typeface="Canva Sans Bold"/>
                  <a:cs typeface="Canva Sans Bold"/>
                  <a:sym typeface="Canva Sans Bold"/>
                </a:rPr>
                <a:t>8.Which teams have the best win percentage according to the team_performance table?</a:t>
              </a:r>
            </a:p>
            <a:p>
              <a:pPr algn="ctr">
                <a:lnSpc>
                  <a:spcPts val="3359"/>
                </a:lnSpc>
              </a:pPr>
              <a:endParaRPr lang="en-US" sz="2399" b="1">
                <a:solidFill>
                  <a:srgbClr val="000000"/>
                </a:solidFill>
                <a:latin typeface="Canva Sans Bold"/>
                <a:ea typeface="Canva Sans Bold"/>
                <a:cs typeface="Canva Sans Bold"/>
                <a:sym typeface="Canva Sans Bold"/>
              </a:endParaRPr>
            </a:p>
          </p:txBody>
        </p:sp>
      </p:grpSp>
      <p:sp>
        <p:nvSpPr>
          <p:cNvPr id="9" name="Freeform 9"/>
          <p:cNvSpPr/>
          <p:nvPr/>
        </p:nvSpPr>
        <p:spPr>
          <a:xfrm>
            <a:off x="8292922" y="4115000"/>
            <a:ext cx="9942350" cy="5917470"/>
          </a:xfrm>
          <a:custGeom>
            <a:avLst/>
            <a:gdLst/>
            <a:ahLst/>
            <a:cxnLst/>
            <a:rect l="l" t="t" r="r" b="b"/>
            <a:pathLst>
              <a:path w="9942350" h="5917470">
                <a:moveTo>
                  <a:pt x="0" y="0"/>
                </a:moveTo>
                <a:lnTo>
                  <a:pt x="9942350" y="0"/>
                </a:lnTo>
                <a:lnTo>
                  <a:pt x="9942350" y="5917471"/>
                </a:lnTo>
                <a:lnTo>
                  <a:pt x="0" y="5917471"/>
                </a:lnTo>
                <a:lnTo>
                  <a:pt x="0" y="0"/>
                </a:lnTo>
                <a:close/>
              </a:path>
            </a:pathLst>
          </a:custGeom>
          <a:blipFill>
            <a:blip r:embed="rId3"/>
            <a:stretch>
              <a:fillRect r="-4026"/>
            </a:stretch>
          </a:blipFill>
        </p:spPr>
        <p:txBody>
          <a:bodyPr/>
          <a:lstStyle/>
          <a:p>
            <a:endParaRPr lang="en-IN"/>
          </a:p>
        </p:txBody>
      </p:sp>
      <p:sp>
        <p:nvSpPr>
          <p:cNvPr id="10" name="Freeform 10"/>
          <p:cNvSpPr/>
          <p:nvPr/>
        </p:nvSpPr>
        <p:spPr>
          <a:xfrm>
            <a:off x="140862" y="6876784"/>
            <a:ext cx="1775677" cy="3155686"/>
          </a:xfrm>
          <a:custGeom>
            <a:avLst/>
            <a:gdLst/>
            <a:ahLst/>
            <a:cxnLst/>
            <a:rect l="l" t="t" r="r" b="b"/>
            <a:pathLst>
              <a:path w="1775677" h="3155686">
                <a:moveTo>
                  <a:pt x="0" y="0"/>
                </a:moveTo>
                <a:lnTo>
                  <a:pt x="1775676" y="0"/>
                </a:lnTo>
                <a:lnTo>
                  <a:pt x="1775676" y="3155687"/>
                </a:lnTo>
                <a:lnTo>
                  <a:pt x="0" y="3155687"/>
                </a:lnTo>
                <a:lnTo>
                  <a:pt x="0" y="0"/>
                </a:lnTo>
                <a:close/>
              </a:path>
            </a:pathLst>
          </a:custGeom>
          <a:blipFill>
            <a:blip r:embed="rId4"/>
            <a:stretch>
              <a:fillRect/>
            </a:stretch>
          </a:blipFill>
        </p:spPr>
        <p:txBody>
          <a:bodyPr/>
          <a:lstStyle/>
          <a:p>
            <a:endParaRPr lang="en-IN"/>
          </a:p>
        </p:txBody>
      </p:sp>
      <p:sp>
        <p:nvSpPr>
          <p:cNvPr id="11" name="Freeform 11"/>
          <p:cNvSpPr/>
          <p:nvPr/>
        </p:nvSpPr>
        <p:spPr>
          <a:xfrm>
            <a:off x="1994019" y="8761219"/>
            <a:ext cx="2260003" cy="1271252"/>
          </a:xfrm>
          <a:custGeom>
            <a:avLst/>
            <a:gdLst/>
            <a:ahLst/>
            <a:cxnLst/>
            <a:rect l="l" t="t" r="r" b="b"/>
            <a:pathLst>
              <a:path w="2260003" h="1271252">
                <a:moveTo>
                  <a:pt x="0" y="0"/>
                </a:moveTo>
                <a:lnTo>
                  <a:pt x="2260003" y="0"/>
                </a:lnTo>
                <a:lnTo>
                  <a:pt x="2260003" y="1271252"/>
                </a:lnTo>
                <a:lnTo>
                  <a:pt x="0" y="1271252"/>
                </a:lnTo>
                <a:lnTo>
                  <a:pt x="0" y="0"/>
                </a:lnTo>
                <a:close/>
              </a:path>
            </a:pathLst>
          </a:custGeom>
          <a:blipFill>
            <a:blip r:embed="rId5"/>
            <a:stretch>
              <a:fillRect/>
            </a:stretch>
          </a:blipFill>
        </p:spPr>
        <p:txBody>
          <a:bodyPr/>
          <a:lstStyle/>
          <a:p>
            <a:endParaRPr lang="en-IN"/>
          </a:p>
        </p:txBody>
      </p:sp>
      <p:sp>
        <p:nvSpPr>
          <p:cNvPr id="12" name="Freeform 12"/>
          <p:cNvSpPr/>
          <p:nvPr/>
        </p:nvSpPr>
        <p:spPr>
          <a:xfrm>
            <a:off x="5947357" y="8140415"/>
            <a:ext cx="1663605" cy="1507642"/>
          </a:xfrm>
          <a:custGeom>
            <a:avLst/>
            <a:gdLst/>
            <a:ahLst/>
            <a:cxnLst/>
            <a:rect l="l" t="t" r="r" b="b"/>
            <a:pathLst>
              <a:path w="1663605" h="1507642">
                <a:moveTo>
                  <a:pt x="0" y="0"/>
                </a:moveTo>
                <a:lnTo>
                  <a:pt x="1663605" y="0"/>
                </a:lnTo>
                <a:lnTo>
                  <a:pt x="1663605" y="1507642"/>
                </a:lnTo>
                <a:lnTo>
                  <a:pt x="0" y="15076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2155366" y="6441075"/>
            <a:ext cx="1356736" cy="2017452"/>
          </a:xfrm>
          <a:custGeom>
            <a:avLst/>
            <a:gdLst/>
            <a:ahLst/>
            <a:cxnLst/>
            <a:rect l="l" t="t" r="r" b="b"/>
            <a:pathLst>
              <a:path w="1356736" h="2017452">
                <a:moveTo>
                  <a:pt x="0" y="0"/>
                </a:moveTo>
                <a:lnTo>
                  <a:pt x="1356736" y="0"/>
                </a:lnTo>
                <a:lnTo>
                  <a:pt x="1356736" y="2017452"/>
                </a:lnTo>
                <a:lnTo>
                  <a:pt x="0" y="20174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Freeform 14"/>
          <p:cNvSpPr/>
          <p:nvPr/>
        </p:nvSpPr>
        <p:spPr>
          <a:xfrm>
            <a:off x="15608490" y="226301"/>
            <a:ext cx="1650810" cy="2016256"/>
          </a:xfrm>
          <a:custGeom>
            <a:avLst/>
            <a:gdLst/>
            <a:ahLst/>
            <a:cxnLst/>
            <a:rect l="l" t="t" r="r" b="b"/>
            <a:pathLst>
              <a:path w="1650810" h="2016256">
                <a:moveTo>
                  <a:pt x="0" y="0"/>
                </a:moveTo>
                <a:lnTo>
                  <a:pt x="1650810" y="0"/>
                </a:lnTo>
                <a:lnTo>
                  <a:pt x="1650810" y="2016256"/>
                </a:lnTo>
                <a:lnTo>
                  <a:pt x="0" y="201625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1816</Words>
  <Application>Microsoft Office PowerPoint</Application>
  <PresentationFormat>Custom</PresentationFormat>
  <Paragraphs>286</Paragraphs>
  <Slides>34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Tomorrow Bold Italics</vt:lpstr>
      <vt:lpstr>Tomorrow Bold</vt:lpstr>
      <vt:lpstr>Inter Medium</vt:lpstr>
      <vt:lpstr>Arial</vt:lpstr>
      <vt:lpstr>Inter Bold</vt:lpstr>
      <vt:lpstr>Canva Sans</vt:lpstr>
      <vt:lpstr>TT Interphases</vt:lpstr>
      <vt:lpstr>TT Interphases Bold</vt:lpstr>
      <vt:lpstr>Canva Sans Bold</vt:lpstr>
      <vt:lpstr>Calibri</vt:lpstr>
      <vt:lpstr>Inter</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&amp; Apps</dc:title>
  <cp:lastModifiedBy>Reshmi Bar</cp:lastModifiedBy>
  <cp:revision>2</cp:revision>
  <dcterms:created xsi:type="dcterms:W3CDTF">2006-08-16T00:00:00Z</dcterms:created>
  <dcterms:modified xsi:type="dcterms:W3CDTF">2025-07-17T10:53:42Z</dcterms:modified>
  <dc:identifier>DAGtGD5zI0Y</dc:identifier>
</cp:coreProperties>
</file>